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B8FEB0-B85C-402A-81EB-189401215F24}">
  <a:tblStyle styleId="{10B8FEB0-B85C-402A-81EB-189401215F2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3B3B"/>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027332" y="0"/>
            <a:ext cx="2325467" cy="2325467"/>
          </a:xfrm>
          <a:prstGeom prst="rect">
            <a:avLst/>
          </a:prstGeom>
          <a:noFill/>
          <a:ln>
            <a:noFill/>
          </a:ln>
        </p:spPr>
      </p:pic>
      <p:sp>
        <p:nvSpPr>
          <p:cNvPr id="85" name="Google Shape;85;p13"/>
          <p:cNvSpPr txBox="1"/>
          <p:nvPr/>
        </p:nvSpPr>
        <p:spPr>
          <a:xfrm>
            <a:off x="870857" y="2380343"/>
            <a:ext cx="8873700" cy="3290100"/>
          </a:xfrm>
          <a:prstGeom prst="rect">
            <a:avLst/>
          </a:prstGeom>
          <a:solidFill>
            <a:srgbClr val="3B3B3B"/>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rgbClr val="FF6600"/>
                </a:solidFill>
                <a:latin typeface="Calibri"/>
                <a:ea typeface="Calibri"/>
                <a:cs typeface="Calibri"/>
                <a:sym typeface="Calibri"/>
              </a:rPr>
              <a:t>G2M Case Study</a:t>
            </a:r>
            <a:endParaRPr b="0" i="0" sz="6600" u="none" cap="none" strike="noStrike">
              <a:solidFill>
                <a:srgbClr val="FF66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FF6600"/>
                </a:solidFill>
                <a:latin typeface="Calibri"/>
                <a:ea typeface="Calibri"/>
                <a:cs typeface="Calibri"/>
                <a:sym typeface="Calibri"/>
              </a:rPr>
              <a:t>virtual Internship</a:t>
            </a:r>
            <a:endParaRPr b="0" i="0" sz="2000" u="none" cap="none" strike="noStrike">
              <a:solidFill>
                <a:srgbClr val="FF66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lang="en-US" sz="2500">
                <a:solidFill>
                  <a:srgbClr val="FF6600"/>
                </a:solidFill>
                <a:latin typeface="Calibri"/>
                <a:ea typeface="Calibri"/>
                <a:cs typeface="Calibri"/>
                <a:sym typeface="Calibri"/>
              </a:rPr>
              <a:t>10</a:t>
            </a:r>
            <a:r>
              <a:rPr b="0" i="0" lang="en-US" sz="2500" u="none" cap="none" strike="noStrike">
                <a:solidFill>
                  <a:srgbClr val="FF6600"/>
                </a:solidFill>
                <a:latin typeface="Calibri"/>
                <a:ea typeface="Calibri"/>
                <a:cs typeface="Calibri"/>
                <a:sym typeface="Calibri"/>
              </a:rPr>
              <a:t>-</a:t>
            </a:r>
            <a:r>
              <a:rPr lang="en-US" sz="2500">
                <a:solidFill>
                  <a:srgbClr val="FF6600"/>
                </a:solidFill>
                <a:latin typeface="Calibri"/>
                <a:ea typeface="Calibri"/>
                <a:cs typeface="Calibri"/>
                <a:sym typeface="Calibri"/>
              </a:rPr>
              <a:t>Nov</a:t>
            </a:r>
            <a:r>
              <a:rPr b="0" i="0" lang="en-US" sz="2500" u="none" cap="none" strike="noStrike">
                <a:solidFill>
                  <a:srgbClr val="FF6600"/>
                </a:solidFill>
                <a:latin typeface="Calibri"/>
                <a:ea typeface="Calibri"/>
                <a:cs typeface="Calibri"/>
                <a:sym typeface="Calibri"/>
              </a:rPr>
              <a:t>-202</a:t>
            </a:r>
            <a:r>
              <a:rPr lang="en-US" sz="2500">
                <a:solidFill>
                  <a:srgbClr val="FF6600"/>
                </a:solidFill>
                <a:latin typeface="Calibri"/>
                <a:ea typeface="Calibri"/>
                <a:cs typeface="Calibri"/>
                <a:sym typeface="Calibri"/>
              </a:rPr>
              <a:t>4</a:t>
            </a:r>
            <a:endParaRPr b="0" i="0" sz="2500" u="none" cap="none" strike="noStrike">
              <a:solidFill>
                <a:srgbClr val="FF66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75" name="Shape 175"/>
        <p:cNvGrpSpPr/>
        <p:nvPr/>
      </p:nvGrpSpPr>
      <p:grpSpPr>
        <a:xfrm>
          <a:off x="0" y="0"/>
          <a:ext cx="0" cy="0"/>
          <a:chOff x="0" y="0"/>
          <a:chExt cx="0" cy="0"/>
        </a:xfrm>
      </p:grpSpPr>
      <p:sp>
        <p:nvSpPr>
          <p:cNvPr id="176" name="Google Shape;176;p22"/>
          <p:cNvSpPr txBox="1"/>
          <p:nvPr>
            <p:ph type="title"/>
          </p:nvPr>
        </p:nvSpPr>
        <p:spPr>
          <a:xfrm>
            <a:off x="838200" y="365125"/>
            <a:ext cx="10515600" cy="1325700"/>
          </a:xfrm>
          <a:prstGeom prst="rect">
            <a:avLst/>
          </a:prstGeom>
          <a:solidFill>
            <a:srgbClr val="2D3B4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Hist Plot(Profit)</a:t>
            </a:r>
            <a:endParaRPr b="1">
              <a:solidFill>
                <a:srgbClr val="FF6600"/>
              </a:solidFill>
            </a:endParaRPr>
          </a:p>
        </p:txBody>
      </p:sp>
      <p:pic>
        <p:nvPicPr>
          <p:cNvPr id="177" name="Google Shape;177;p22"/>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78" name="Google Shape;178;p22"/>
          <p:cNvSpPr txBox="1"/>
          <p:nvPr>
            <p:ph idx="1" type="body"/>
          </p:nvPr>
        </p:nvSpPr>
        <p:spPr>
          <a:xfrm>
            <a:off x="838200" y="1814825"/>
            <a:ext cx="10515600" cy="4351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600"/>
              <a:buNone/>
            </a:pPr>
            <a:r>
              <a:t/>
            </a:r>
            <a:endParaRPr/>
          </a:p>
          <a:p>
            <a:pPr indent="0" lvl="0" marL="0" rtl="0" algn="ctr">
              <a:lnSpc>
                <a:spcPct val="90000"/>
              </a:lnSpc>
              <a:spcBef>
                <a:spcPts val="1000"/>
              </a:spcBef>
              <a:spcAft>
                <a:spcPts val="0"/>
              </a:spcAft>
              <a:buClr>
                <a:schemeClr val="dk1"/>
              </a:buClr>
              <a:buSzPts val="6600"/>
              <a:buNone/>
            </a:pPr>
            <a:r>
              <a:t/>
            </a:r>
            <a:endParaRPr sz="6600">
              <a:solidFill>
                <a:srgbClr val="FF6600"/>
              </a:solidFill>
            </a:endParaRPr>
          </a:p>
        </p:txBody>
      </p:sp>
      <p:pic>
        <p:nvPicPr>
          <p:cNvPr id="179" name="Google Shape;179;p22"/>
          <p:cNvPicPr preferRelativeResize="0"/>
          <p:nvPr/>
        </p:nvPicPr>
        <p:blipFill rotWithShape="1">
          <a:blip r:embed="rId4">
            <a:alphaModFix/>
          </a:blip>
          <a:srcRect b="0" l="0" r="0" t="0"/>
          <a:stretch/>
        </p:blipFill>
        <p:spPr>
          <a:xfrm>
            <a:off x="1110063" y="1814813"/>
            <a:ext cx="10113925" cy="3500624"/>
          </a:xfrm>
          <a:prstGeom prst="rect">
            <a:avLst/>
          </a:prstGeom>
          <a:noFill/>
          <a:ln>
            <a:noFill/>
          </a:ln>
        </p:spPr>
      </p:pic>
      <p:sp>
        <p:nvSpPr>
          <p:cNvPr id="180" name="Google Shape;180;p22"/>
          <p:cNvSpPr txBox="1"/>
          <p:nvPr/>
        </p:nvSpPr>
        <p:spPr>
          <a:xfrm>
            <a:off x="1125075" y="5452250"/>
            <a:ext cx="8751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6600"/>
                </a:solidFill>
                <a:latin typeface="Calibri"/>
                <a:ea typeface="Calibri"/>
                <a:cs typeface="Calibri"/>
                <a:sym typeface="Calibri"/>
              </a:rPr>
              <a:t>This Is Profit Distribution Plot for Both companies From this we can get max,min and Average values of Profit.</a:t>
            </a:r>
            <a:endParaRPr b="0" i="0" sz="1800" u="none" cap="none" strike="noStrike">
              <a:solidFill>
                <a:srgbClr val="FF66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84"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86" name="Google Shape;186;p23"/>
          <p:cNvSpPr txBox="1"/>
          <p:nvPr>
            <p:ph idx="4294967295" type="subTitle"/>
          </p:nvPr>
        </p:nvSpPr>
        <p:spPr>
          <a:xfrm>
            <a:off x="407400" y="4584000"/>
            <a:ext cx="7243200" cy="1105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fontScale="70000"/>
          </a:bodyPr>
          <a:lstStyle/>
          <a:p>
            <a:pPr indent="0" lvl="0" marL="0" marR="0" rtl="0" algn="ctr">
              <a:lnSpc>
                <a:spcPct val="90000"/>
              </a:lnSpc>
              <a:spcBef>
                <a:spcPts val="1000"/>
              </a:spcBef>
              <a:spcAft>
                <a:spcPts val="0"/>
              </a:spcAft>
              <a:buClr>
                <a:schemeClr val="dk1"/>
              </a:buClr>
              <a:buSzPct val="100000"/>
              <a:buFont typeface="Arial"/>
              <a:buNone/>
            </a:pPr>
            <a:r>
              <a:rPr b="0" i="0" lang="en-US" sz="6600" u="none" cap="none" strike="noStrike">
                <a:solidFill>
                  <a:srgbClr val="FF6600"/>
                </a:solidFill>
                <a:latin typeface="Calibri"/>
                <a:ea typeface="Calibri"/>
                <a:cs typeface="Calibri"/>
                <a:sym typeface="Calibri"/>
              </a:rPr>
              <a:t>Yellow_Cab statinfo for Profit</a:t>
            </a:r>
            <a:endParaRPr b="0" i="0" sz="6600" u="none" cap="none" strike="noStrike">
              <a:solidFill>
                <a:srgbClr val="FF6600"/>
              </a:solidFill>
              <a:latin typeface="Calibri"/>
              <a:ea typeface="Calibri"/>
              <a:cs typeface="Calibri"/>
              <a:sym typeface="Calibri"/>
            </a:endParaRPr>
          </a:p>
        </p:txBody>
      </p:sp>
      <p:pic>
        <p:nvPicPr>
          <p:cNvPr id="187" name="Google Shape;187;p23"/>
          <p:cNvPicPr preferRelativeResize="0"/>
          <p:nvPr/>
        </p:nvPicPr>
        <p:blipFill rotWithShape="1">
          <a:blip r:embed="rId4">
            <a:alphaModFix/>
          </a:blip>
          <a:srcRect b="81353" l="-64474" r="130785" t="-45940"/>
          <a:stretch/>
        </p:blipFill>
        <p:spPr>
          <a:xfrm>
            <a:off x="73575" y="139275"/>
            <a:ext cx="2409601" cy="2659675"/>
          </a:xfrm>
          <a:prstGeom prst="rect">
            <a:avLst/>
          </a:prstGeom>
          <a:noFill/>
          <a:ln>
            <a:noFill/>
          </a:ln>
        </p:spPr>
      </p:pic>
      <p:pic>
        <p:nvPicPr>
          <p:cNvPr id="188" name="Google Shape;188;p23"/>
          <p:cNvPicPr preferRelativeResize="0"/>
          <p:nvPr/>
        </p:nvPicPr>
        <p:blipFill rotWithShape="1">
          <a:blip r:embed="rId4">
            <a:alphaModFix/>
          </a:blip>
          <a:srcRect b="35412" l="0" r="66310" t="0"/>
          <a:stretch/>
        </p:blipFill>
        <p:spPr>
          <a:xfrm>
            <a:off x="7885375" y="3313375"/>
            <a:ext cx="3846901" cy="3387526"/>
          </a:xfrm>
          <a:prstGeom prst="rect">
            <a:avLst/>
          </a:prstGeom>
          <a:noFill/>
          <a:ln>
            <a:noFill/>
          </a:ln>
        </p:spPr>
      </p:pic>
      <p:pic>
        <p:nvPicPr>
          <p:cNvPr id="189" name="Google Shape;189;p23"/>
          <p:cNvPicPr preferRelativeResize="0"/>
          <p:nvPr/>
        </p:nvPicPr>
        <p:blipFill rotWithShape="1">
          <a:blip r:embed="rId5">
            <a:alphaModFix/>
          </a:blip>
          <a:srcRect b="0" l="0" r="0" t="0"/>
          <a:stretch/>
        </p:blipFill>
        <p:spPr>
          <a:xfrm>
            <a:off x="467825" y="139275"/>
            <a:ext cx="3540625" cy="3671300"/>
          </a:xfrm>
          <a:prstGeom prst="rect">
            <a:avLst/>
          </a:prstGeom>
          <a:noFill/>
          <a:ln>
            <a:noFill/>
          </a:ln>
        </p:spPr>
      </p:pic>
      <p:sp>
        <p:nvSpPr>
          <p:cNvPr id="190" name="Google Shape;190;p23"/>
          <p:cNvSpPr txBox="1"/>
          <p:nvPr>
            <p:ph idx="4294967295" type="subTitle"/>
          </p:nvPr>
        </p:nvSpPr>
        <p:spPr>
          <a:xfrm>
            <a:off x="4238425" y="1241700"/>
            <a:ext cx="7243200" cy="1105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fontScale="70000"/>
          </a:bodyPr>
          <a:lstStyle/>
          <a:p>
            <a:pPr indent="0" lvl="0" marL="0" marR="0" rtl="0" algn="l">
              <a:lnSpc>
                <a:spcPct val="90000"/>
              </a:lnSpc>
              <a:spcBef>
                <a:spcPts val="1000"/>
              </a:spcBef>
              <a:spcAft>
                <a:spcPts val="0"/>
              </a:spcAft>
              <a:buClr>
                <a:schemeClr val="dk1"/>
              </a:buClr>
              <a:buSzPct val="100000"/>
              <a:buFont typeface="Arial"/>
              <a:buNone/>
            </a:pPr>
            <a:r>
              <a:rPr b="0" i="0" lang="en-US" sz="6600" u="none" cap="none" strike="noStrike">
                <a:solidFill>
                  <a:srgbClr val="FF6600"/>
                </a:solidFill>
                <a:latin typeface="Calibri"/>
                <a:ea typeface="Calibri"/>
                <a:cs typeface="Calibri"/>
                <a:sym typeface="Calibri"/>
              </a:rPr>
              <a:t>Pink_Cab statinfo for Profit</a:t>
            </a:r>
            <a:endParaRPr b="0" i="0" sz="6600" u="none" cap="none" strike="noStrike">
              <a:solidFill>
                <a:srgbClr val="FF66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per ride</a:t>
            </a:r>
            <a:endParaRPr b="1">
              <a:solidFill>
                <a:srgbClr val="FF6600"/>
              </a:solidFill>
            </a:endParaRPr>
          </a:p>
        </p:txBody>
      </p:sp>
      <p:pic>
        <p:nvPicPr>
          <p:cNvPr id="196" name="Google Shape;196;p24"/>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97" name="Google Shape;197;p24"/>
          <p:cNvSpPr txBox="1"/>
          <p:nvPr>
            <p:ph idx="1" type="body"/>
          </p:nvPr>
        </p:nvSpPr>
        <p:spPr>
          <a:xfrm>
            <a:off x="838200" y="1848500"/>
            <a:ext cx="10515600" cy="4908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600"/>
              <a:buNone/>
            </a:pPr>
            <a:r>
              <a:t/>
            </a:r>
            <a:endParaRPr/>
          </a:p>
          <a:p>
            <a:pPr indent="0" lvl="0" marL="0" rtl="0" algn="ctr">
              <a:lnSpc>
                <a:spcPct val="90000"/>
              </a:lnSpc>
              <a:spcBef>
                <a:spcPts val="1000"/>
              </a:spcBef>
              <a:spcAft>
                <a:spcPts val="0"/>
              </a:spcAft>
              <a:buClr>
                <a:schemeClr val="dk1"/>
              </a:buClr>
              <a:buSzPts val="6600"/>
              <a:buNone/>
            </a:pPr>
            <a:r>
              <a:t/>
            </a:r>
            <a:endParaRPr sz="6600">
              <a:solidFill>
                <a:srgbClr val="FF6600"/>
              </a:solidFill>
            </a:endParaRPr>
          </a:p>
        </p:txBody>
      </p:sp>
      <p:graphicFrame>
        <p:nvGraphicFramePr>
          <p:cNvPr id="198" name="Google Shape;198;p24"/>
          <p:cNvGraphicFramePr/>
          <p:nvPr/>
        </p:nvGraphicFramePr>
        <p:xfrm>
          <a:off x="952500" y="1954735"/>
          <a:ext cx="3000000" cy="3000000"/>
        </p:xfrm>
        <a:graphic>
          <a:graphicData uri="http://schemas.openxmlformats.org/drawingml/2006/table">
            <a:tbl>
              <a:tblPr>
                <a:noFill/>
                <a:tableStyleId>{10B8FEB0-B85C-402A-81EB-189401215F24}</a:tableStyleId>
              </a:tblPr>
              <a:tblGrid>
                <a:gridCol w="2571750"/>
                <a:gridCol w="2571750"/>
                <a:gridCol w="2571750"/>
                <a:gridCol w="2571750"/>
              </a:tblGrid>
              <a:tr h="4619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Company</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Profit</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Total Rides</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Profit per ride</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Pink Cab</a:t>
                      </a:r>
                      <a:endParaRPr b="1" sz="1400" u="none" cap="none" strike="noStrike"/>
                    </a:p>
                  </a:txBody>
                  <a:tcPr marT="91425" marB="91425" marR="91425" marL="91425">
                    <a:lnT cap="flat" cmpd="sng" w="9525">
                      <a:solidFill>
                        <a:schemeClr val="dk1"/>
                      </a:solidFill>
                      <a:prstDash val="solid"/>
                      <a:round/>
                      <a:headEnd len="sm" w="sm" type="none"/>
                      <a:tailEnd len="sm" w="sm" type="none"/>
                    </a:lnT>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5307328.321</a:t>
                      </a:r>
                      <a:endParaRPr b="1" sz="1400" u="none" cap="none" strike="noStrike"/>
                    </a:p>
                  </a:txBody>
                  <a:tcPr marT="91425" marB="91425" marR="91425" marL="91425">
                    <a:lnT cap="flat" cmpd="sng" w="9525">
                      <a:solidFill>
                        <a:schemeClr val="dk1"/>
                      </a:solidFill>
                      <a:prstDash val="solid"/>
                      <a:round/>
                      <a:headEnd len="sm" w="sm" type="none"/>
                      <a:tailEnd len="sm" w="sm" type="none"/>
                    </a:lnT>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84711</a:t>
                      </a:r>
                      <a:endParaRPr b="1" sz="1400" u="none" cap="none" strike="noStrike"/>
                    </a:p>
                  </a:txBody>
                  <a:tcPr marT="91425" marB="91425" marR="91425" marL="91425">
                    <a:lnT cap="flat" cmpd="sng" w="9525">
                      <a:solidFill>
                        <a:schemeClr val="dk1"/>
                      </a:solidFill>
                      <a:prstDash val="solid"/>
                      <a:round/>
                      <a:headEnd len="sm" w="sm" type="none"/>
                      <a:tailEnd len="sm" w="sm" type="none"/>
                    </a:lnT>
                    <a:solidFill>
                      <a:schemeClr val="accent2"/>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n-US" sz="1400" u="none" cap="none" strike="noStrike">
                          <a:solidFill>
                            <a:schemeClr val="dk1"/>
                          </a:solidFill>
                        </a:rPr>
                        <a:t>62.65217410961977</a:t>
                      </a:r>
                      <a:endParaRPr b="1" sz="1400" u="none" cap="none" strike="noStrike"/>
                    </a:p>
                  </a:txBody>
                  <a:tcPr marT="91425" marB="91425" marR="91425" marL="91425">
                    <a:lnT cap="flat" cmpd="sng" w="9525">
                      <a:solidFill>
                        <a:schemeClr val="dk1"/>
                      </a:solidFill>
                      <a:prstDash val="solid"/>
                      <a:round/>
                      <a:headEnd len="sm" w="sm" type="none"/>
                      <a:tailEnd len="sm" w="sm" type="none"/>
                    </a:lnT>
                    <a:solidFill>
                      <a:schemeClr val="accent2"/>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Yellow Cab</a:t>
                      </a:r>
                      <a:endParaRPr b="1" sz="1400" u="none" cap="none" strike="noStrike"/>
                    </a:p>
                  </a:txBody>
                  <a:tcPr marT="91425" marB="91425" marR="91425" marL="91425">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44020373.17080002</a:t>
                      </a:r>
                      <a:endParaRPr b="1" sz="1400" u="none" cap="none" strike="noStrike"/>
                    </a:p>
                  </a:txBody>
                  <a:tcPr marT="91425" marB="91425" marR="91425" marL="91425">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274681</a:t>
                      </a:r>
                      <a:endParaRPr b="1" sz="1400" u="none" cap="none" strike="noStrike"/>
                    </a:p>
                  </a:txBody>
                  <a:tcPr marT="91425" marB="91425" marR="91425" marL="91425">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160.25998584103021</a:t>
                      </a:r>
                      <a:endParaRPr b="1" sz="1400" u="none" cap="none" strike="noStrike"/>
                    </a:p>
                  </a:txBody>
                  <a:tcPr marT="91425" marB="91425" marR="91425" marL="91425">
                    <a:solidFill>
                      <a:schemeClr val="accent2"/>
                    </a:solidFill>
                  </a:tcPr>
                </a:tc>
              </a:tr>
            </a:tbl>
          </a:graphicData>
        </a:graphic>
      </p:graphicFrame>
      <p:pic>
        <p:nvPicPr>
          <p:cNvPr id="199" name="Google Shape;199;p24"/>
          <p:cNvPicPr preferRelativeResize="0"/>
          <p:nvPr/>
        </p:nvPicPr>
        <p:blipFill rotWithShape="1">
          <a:blip r:embed="rId4">
            <a:alphaModFix/>
          </a:blip>
          <a:srcRect b="0" l="0" r="0" t="0"/>
          <a:stretch/>
        </p:blipFill>
        <p:spPr>
          <a:xfrm>
            <a:off x="1794526" y="3630600"/>
            <a:ext cx="3739176" cy="3126249"/>
          </a:xfrm>
          <a:prstGeom prst="rect">
            <a:avLst/>
          </a:prstGeom>
          <a:noFill/>
          <a:ln>
            <a:noFill/>
          </a:ln>
        </p:spPr>
      </p:pic>
      <p:sp>
        <p:nvSpPr>
          <p:cNvPr id="200" name="Google Shape;200;p24"/>
          <p:cNvSpPr txBox="1"/>
          <p:nvPr/>
        </p:nvSpPr>
        <p:spPr>
          <a:xfrm>
            <a:off x="5767675" y="3626650"/>
            <a:ext cx="50055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If we compare Both companies with total profit then we can derived that Yellow cab total profit is 9 time more than pink cab</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Year wise Profit analysis</a:t>
            </a:r>
            <a:endParaRPr b="1">
              <a:solidFill>
                <a:srgbClr val="FF6600"/>
              </a:solidFill>
            </a:endParaRPr>
          </a:p>
        </p:txBody>
      </p:sp>
      <p:pic>
        <p:nvPicPr>
          <p:cNvPr id="206" name="Google Shape;206;p25"/>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07" name="Google Shape;207;p25"/>
          <p:cNvPicPr preferRelativeResize="0"/>
          <p:nvPr/>
        </p:nvPicPr>
        <p:blipFill rotWithShape="1">
          <a:blip r:embed="rId4">
            <a:alphaModFix/>
          </a:blip>
          <a:srcRect b="0" l="0" r="0" t="0"/>
          <a:stretch/>
        </p:blipFill>
        <p:spPr>
          <a:xfrm>
            <a:off x="1654625" y="2175350"/>
            <a:ext cx="8727552" cy="368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38200" y="365125"/>
            <a:ext cx="10515600" cy="9231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Gender wise</a:t>
            </a:r>
            <a:endParaRPr b="1">
              <a:solidFill>
                <a:srgbClr val="FF6600"/>
              </a:solidFill>
            </a:endParaRPr>
          </a:p>
        </p:txBody>
      </p:sp>
      <p:pic>
        <p:nvPicPr>
          <p:cNvPr id="213" name="Google Shape;213;p26"/>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14" name="Google Shape;214;p26"/>
          <p:cNvPicPr preferRelativeResize="0"/>
          <p:nvPr/>
        </p:nvPicPr>
        <p:blipFill rotWithShape="1">
          <a:blip r:embed="rId4">
            <a:alphaModFix/>
          </a:blip>
          <a:srcRect b="0" l="0" r="0" t="0"/>
          <a:stretch/>
        </p:blipFill>
        <p:spPr>
          <a:xfrm>
            <a:off x="838200" y="1409675"/>
            <a:ext cx="6064323" cy="4647475"/>
          </a:xfrm>
          <a:prstGeom prst="rect">
            <a:avLst/>
          </a:prstGeom>
          <a:noFill/>
          <a:ln>
            <a:noFill/>
          </a:ln>
        </p:spPr>
      </p:pic>
      <p:sp>
        <p:nvSpPr>
          <p:cNvPr id="215" name="Google Shape;215;p26"/>
          <p:cNvSpPr txBox="1"/>
          <p:nvPr/>
        </p:nvSpPr>
        <p:spPr>
          <a:xfrm>
            <a:off x="7160275" y="2225013"/>
            <a:ext cx="4374900" cy="301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Calibri"/>
                <a:ea typeface="Calibri"/>
                <a:cs typeface="Calibri"/>
                <a:sym typeface="Calibri"/>
              </a:rPr>
              <a:t>There is not more difference in Profit  percentage of both companies. That mean equal distribution of Profit based on gender.</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Calibri"/>
                <a:ea typeface="Calibri"/>
                <a:cs typeface="Calibri"/>
                <a:sym typeface="Calibri"/>
              </a:rPr>
              <a:t>In Both companies Male Users are more Than Female Users.</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based on Age</a:t>
            </a:r>
            <a:endParaRPr b="1">
              <a:solidFill>
                <a:srgbClr val="FF6600"/>
              </a:solidFill>
            </a:endParaRPr>
          </a:p>
        </p:txBody>
      </p:sp>
      <p:pic>
        <p:nvPicPr>
          <p:cNvPr id="221" name="Google Shape;221;p27"/>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22" name="Google Shape;222;p27"/>
          <p:cNvPicPr preferRelativeResize="0"/>
          <p:nvPr/>
        </p:nvPicPr>
        <p:blipFill rotWithShape="1">
          <a:blip r:embed="rId4">
            <a:alphaModFix/>
          </a:blip>
          <a:srcRect b="0" l="0" r="0" t="0"/>
          <a:stretch/>
        </p:blipFill>
        <p:spPr>
          <a:xfrm>
            <a:off x="913652" y="1790675"/>
            <a:ext cx="6088428" cy="4862375"/>
          </a:xfrm>
          <a:prstGeom prst="rect">
            <a:avLst/>
          </a:prstGeom>
          <a:noFill/>
          <a:ln>
            <a:noFill/>
          </a:ln>
        </p:spPr>
      </p:pic>
      <p:sp>
        <p:nvSpPr>
          <p:cNvPr id="223" name="Google Shape;223;p27"/>
          <p:cNvSpPr txBox="1"/>
          <p:nvPr/>
        </p:nvSpPr>
        <p:spPr>
          <a:xfrm>
            <a:off x="7002075" y="2605613"/>
            <a:ext cx="44406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First I divide users in three categories</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Young (Age &lt;= 30)</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Mid(Age in between 30 and 50)</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Old(Age&gt;= 50)</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Then,did Profit analysis.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Mid age customers are more as compared to other in both companies.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This Bar graph shows Profit percentage based on generation.</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based on Income</a:t>
            </a:r>
            <a:endParaRPr b="1">
              <a:solidFill>
                <a:srgbClr val="FF6600"/>
              </a:solidFill>
            </a:endParaRPr>
          </a:p>
        </p:txBody>
      </p:sp>
      <p:pic>
        <p:nvPicPr>
          <p:cNvPr id="229" name="Google Shape;229;p28"/>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30" name="Google Shape;230;p28"/>
          <p:cNvSpPr txBox="1"/>
          <p:nvPr/>
        </p:nvSpPr>
        <p:spPr>
          <a:xfrm>
            <a:off x="7080900" y="2565588"/>
            <a:ext cx="44406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First I divide users in three categories</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Rich (Income &gt;= 25000)</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Middle Class(Income in between 15000 and 25000)</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Poor(Income&lt;= 15000)</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If we did analysis between two companies then there is almost same distribution based on Income..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from this bar chart we can say Middle class customers most use cabs either Yellow or Pink..</a:t>
            </a:r>
            <a:endParaRPr b="0" i="0" sz="1800" u="none" cap="none" strike="noStrike">
              <a:solidFill>
                <a:srgbClr val="000000"/>
              </a:solidFill>
              <a:latin typeface="Calibri"/>
              <a:ea typeface="Calibri"/>
              <a:cs typeface="Calibri"/>
              <a:sym typeface="Calibri"/>
            </a:endParaRPr>
          </a:p>
        </p:txBody>
      </p:sp>
      <p:pic>
        <p:nvPicPr>
          <p:cNvPr id="231" name="Google Shape;231;p28"/>
          <p:cNvPicPr preferRelativeResize="0"/>
          <p:nvPr/>
        </p:nvPicPr>
        <p:blipFill rotWithShape="1">
          <a:blip r:embed="rId4">
            <a:alphaModFix/>
          </a:blip>
          <a:srcRect b="0" l="0" r="0" t="0"/>
          <a:stretch/>
        </p:blipFill>
        <p:spPr>
          <a:xfrm>
            <a:off x="1136975" y="2014000"/>
            <a:ext cx="5865098" cy="4032501"/>
          </a:xfrm>
          <a:prstGeom prst="rect">
            <a:avLst/>
          </a:prstGeom>
          <a:noFill/>
          <a:ln cap="flat" cmpd="sng" w="9525">
            <a:solidFill>
              <a:srgbClr val="202124"/>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City wise cab Users covered by company</a:t>
            </a:r>
            <a:endParaRPr b="1">
              <a:solidFill>
                <a:srgbClr val="FF6600"/>
              </a:solidFill>
            </a:endParaRPr>
          </a:p>
        </p:txBody>
      </p:sp>
      <p:pic>
        <p:nvPicPr>
          <p:cNvPr id="237" name="Google Shape;237;p29"/>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38" name="Google Shape;238;p29"/>
          <p:cNvPicPr preferRelativeResize="0"/>
          <p:nvPr/>
        </p:nvPicPr>
        <p:blipFill rotWithShape="1">
          <a:blip r:embed="rId4">
            <a:alphaModFix/>
          </a:blip>
          <a:srcRect b="0" l="0" r="0" t="0"/>
          <a:stretch/>
        </p:blipFill>
        <p:spPr>
          <a:xfrm>
            <a:off x="1031875" y="1830075"/>
            <a:ext cx="5317824" cy="4463551"/>
          </a:xfrm>
          <a:prstGeom prst="rect">
            <a:avLst/>
          </a:prstGeom>
          <a:noFill/>
          <a:ln>
            <a:noFill/>
          </a:ln>
        </p:spPr>
      </p:pic>
      <p:sp>
        <p:nvSpPr>
          <p:cNvPr id="239" name="Google Shape;239;p29"/>
          <p:cNvSpPr txBox="1"/>
          <p:nvPr/>
        </p:nvSpPr>
        <p:spPr>
          <a:xfrm>
            <a:off x="6805575" y="2601900"/>
            <a:ext cx="4322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Yellow cab’s most Users are from New York NY,Chicago IL,Washington DC,Boston MA and Los Angeles CA.</a:t>
            </a:r>
            <a:endParaRPr b="0" i="0" sz="30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City wise cab Users covered by company</a:t>
            </a:r>
            <a:endParaRPr b="1">
              <a:solidFill>
                <a:srgbClr val="FF6600"/>
              </a:solidFill>
            </a:endParaRPr>
          </a:p>
        </p:txBody>
      </p:sp>
      <p:pic>
        <p:nvPicPr>
          <p:cNvPr id="245" name="Google Shape;245;p30"/>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46" name="Google Shape;246;p30"/>
          <p:cNvSpPr txBox="1"/>
          <p:nvPr/>
        </p:nvSpPr>
        <p:spPr>
          <a:xfrm>
            <a:off x="6805575" y="2969750"/>
            <a:ext cx="43224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Pink cab’s most Users are from </a:t>
            </a:r>
            <a:r>
              <a:rPr b="0" i="0" lang="en-US" sz="3000" u="none" cap="none" strike="noStrike">
                <a:solidFill>
                  <a:schemeClr val="dk1"/>
                </a:solidFill>
                <a:latin typeface="Calibri"/>
                <a:ea typeface="Calibri"/>
                <a:cs typeface="Calibri"/>
                <a:sym typeface="Calibri"/>
              </a:rPr>
              <a:t>Los Angeles CA,New York NY</a:t>
            </a:r>
            <a:r>
              <a:rPr b="0" i="0" lang="en-US" sz="3000" u="none" cap="none" strike="noStrike">
                <a:solidFill>
                  <a:srgbClr val="000000"/>
                </a:solidFill>
                <a:latin typeface="Calibri"/>
                <a:ea typeface="Calibri"/>
                <a:cs typeface="Calibri"/>
                <a:sym typeface="Calibri"/>
              </a:rPr>
              <a:t>,San Diego CA and Chicago IL.</a:t>
            </a:r>
            <a:endParaRPr b="0" i="0" sz="3000" u="none" cap="none" strike="noStrike">
              <a:solidFill>
                <a:srgbClr val="000000"/>
              </a:solidFill>
              <a:latin typeface="Calibri"/>
              <a:ea typeface="Calibri"/>
              <a:cs typeface="Calibri"/>
              <a:sym typeface="Calibri"/>
            </a:endParaRPr>
          </a:p>
        </p:txBody>
      </p:sp>
      <p:pic>
        <p:nvPicPr>
          <p:cNvPr id="247" name="Google Shape;247;p30"/>
          <p:cNvPicPr preferRelativeResize="0"/>
          <p:nvPr/>
        </p:nvPicPr>
        <p:blipFill rotWithShape="1">
          <a:blip r:embed="rId4">
            <a:alphaModFix/>
          </a:blip>
          <a:srcRect b="0" l="0" r="0" t="0"/>
          <a:stretch/>
        </p:blipFill>
        <p:spPr>
          <a:xfrm>
            <a:off x="1320927" y="1830075"/>
            <a:ext cx="4846150" cy="44530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Recommendation</a:t>
            </a:r>
            <a:endParaRPr b="1">
              <a:solidFill>
                <a:srgbClr val="FF6600"/>
              </a:solidFill>
            </a:endParaRPr>
          </a:p>
        </p:txBody>
      </p:sp>
      <p:pic>
        <p:nvPicPr>
          <p:cNvPr id="253" name="Google Shape;253;p31"/>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54" name="Google Shape;254;p31"/>
          <p:cNvSpPr txBox="1"/>
          <p:nvPr/>
        </p:nvSpPr>
        <p:spPr>
          <a:xfrm>
            <a:off x="6805575" y="2969750"/>
            <a:ext cx="4322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Calibri"/>
              <a:ea typeface="Calibri"/>
              <a:cs typeface="Calibri"/>
              <a:sym typeface="Calibri"/>
            </a:endParaRPr>
          </a:p>
        </p:txBody>
      </p:sp>
      <p:sp>
        <p:nvSpPr>
          <p:cNvPr id="255" name="Google Shape;255;p31"/>
          <p:cNvSpPr txBox="1"/>
          <p:nvPr/>
        </p:nvSpPr>
        <p:spPr>
          <a:xfrm>
            <a:off x="813300" y="1826750"/>
            <a:ext cx="10565400" cy="381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We evaluated both the companies on following points and found Yellow cab company is better than pink cab company:</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Customer Reach: Yellow cab has higher customer reach in almost 25 cities while Pink has only in 4 Cities.</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Age-wise Reach: </a:t>
            </a:r>
            <a:r>
              <a:rPr b="0" i="0" lang="en-US" sz="1900" u="none" cap="none" strike="noStrike">
                <a:solidFill>
                  <a:schemeClr val="dk1"/>
                </a:solidFill>
                <a:latin typeface="Calibri"/>
                <a:ea typeface="Calibri"/>
                <a:cs typeface="Calibri"/>
                <a:sym typeface="Calibri"/>
              </a:rPr>
              <a:t>Yellow cab has customer in all age group and it’s been observed that it’s even popular in 60+ age group as equally as its in 18-25 age group.</a:t>
            </a:r>
            <a:endParaRPr b="0" i="0" sz="19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Profit per Ride: Yellow cab has almost 3 time more profit than Pink cab per ride</a:t>
            </a:r>
            <a:endParaRPr b="0"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00000"/>
              </a:buClr>
              <a:buSzPts val="1800"/>
              <a:buFont typeface="Calibri"/>
              <a:buAutoNum type="arabicPeriod"/>
            </a:pPr>
            <a:r>
              <a:rPr b="0" i="0" lang="en-US" sz="1600" u="none" cap="none" strike="noStrike">
                <a:solidFill>
                  <a:schemeClr val="dk1"/>
                </a:solidFill>
                <a:latin typeface="Arial"/>
                <a:ea typeface="Arial"/>
                <a:cs typeface="Arial"/>
                <a:sym typeface="Arial"/>
              </a:rPr>
              <a:t>Income wise Reach </a:t>
            </a:r>
            <a:r>
              <a:rPr b="1" i="0" lang="en-US" sz="1600" u="none" cap="none" strike="noStrike">
                <a:solidFill>
                  <a:schemeClr val="dk1"/>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Both the cabs are very popular in high and medium income class but here also Yellow cab is performing better than Pink cab in offering their services to all the three income class group (low, medium and high)</a:t>
            </a:r>
            <a:endParaRPr b="0"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From, all the points we can recommend Yellow cab is far better then Pink cab for investment..</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1" y="0"/>
            <a:ext cx="5733142" cy="6858002"/>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br>
              <a:rPr lang="en-US"/>
            </a:br>
            <a:br>
              <a:rPr lang="en-US"/>
            </a:br>
            <a:br>
              <a:rPr lang="en-US"/>
            </a:br>
            <a:r>
              <a:rPr b="1" lang="en-US">
                <a:solidFill>
                  <a:srgbClr val="FF6600"/>
                </a:solidFill>
              </a:rPr>
              <a:t>Agenda</a:t>
            </a:r>
            <a:endParaRPr/>
          </a:p>
        </p:txBody>
      </p:sp>
      <p:sp>
        <p:nvSpPr>
          <p:cNvPr id="91" name="Google Shape;91;p14"/>
          <p:cNvSpPr txBox="1"/>
          <p:nvPr>
            <p:ph idx="1" type="subTitle"/>
          </p:nvPr>
        </p:nvSpPr>
        <p:spPr>
          <a:xfrm>
            <a:off x="5733142" y="0"/>
            <a:ext cx="6458857" cy="6858004"/>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rgbClr val="FF6600"/>
              </a:buClr>
              <a:buSzPts val="2400"/>
              <a:buNone/>
            </a:pPr>
            <a:r>
              <a:t/>
            </a:r>
            <a:endParaRPr>
              <a:solidFill>
                <a:srgbClr val="FF6600"/>
              </a:solidFill>
            </a:endParaRPr>
          </a:p>
          <a:p>
            <a:pPr indent="0" lvl="0" marL="0" rtl="0" algn="just">
              <a:lnSpc>
                <a:spcPct val="90000"/>
              </a:lnSpc>
              <a:spcBef>
                <a:spcPts val="1000"/>
              </a:spcBef>
              <a:spcAft>
                <a:spcPts val="0"/>
              </a:spcAft>
              <a:buClr>
                <a:srgbClr val="FF6600"/>
              </a:buClr>
              <a:buSzPts val="2400"/>
              <a:buNone/>
            </a:pPr>
            <a:r>
              <a:rPr b="1" lang="en-US" sz="1800" u="sng">
                <a:solidFill>
                  <a:srgbClr val="2D3B45"/>
                </a:solidFill>
                <a:highlight>
                  <a:srgbClr val="FFFFFF"/>
                </a:highlight>
                <a:latin typeface="Arial"/>
                <a:ea typeface="Arial"/>
                <a:cs typeface="Arial"/>
                <a:sym typeface="Arial"/>
              </a:rPr>
              <a:t>Agenda</a:t>
            </a:r>
            <a:r>
              <a:rPr b="1" lang="en-US" sz="1800">
                <a:solidFill>
                  <a:srgbClr val="2D3B45"/>
                </a:solidFill>
                <a:highlight>
                  <a:srgbClr val="FFFFFF"/>
                </a:highlight>
                <a:latin typeface="Arial"/>
                <a:ea typeface="Arial"/>
                <a:cs typeface="Arial"/>
                <a:sym typeface="Arial"/>
              </a:rPr>
              <a:t>:</a:t>
            </a:r>
            <a:r>
              <a:rPr b="1" lang="en-US" sz="1400">
                <a:solidFill>
                  <a:srgbClr val="2D3B45"/>
                </a:solidFill>
                <a:highlight>
                  <a:srgbClr val="FFFFFF"/>
                </a:highlight>
                <a:latin typeface="Arial"/>
                <a:ea typeface="Arial"/>
                <a:cs typeface="Arial"/>
                <a:sym typeface="Arial"/>
              </a:rPr>
              <a:t> 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rPr b="1" lang="en-US" sz="1800" u="sng">
                <a:solidFill>
                  <a:srgbClr val="2D3B45"/>
                </a:solidFill>
                <a:highlight>
                  <a:srgbClr val="FFFFFF"/>
                </a:highlight>
                <a:latin typeface="Arial"/>
                <a:ea typeface="Arial"/>
                <a:cs typeface="Arial"/>
                <a:sym typeface="Arial"/>
              </a:rPr>
              <a:t>Objective</a:t>
            </a:r>
            <a:r>
              <a:rPr b="1" lang="en-US" sz="1800">
                <a:solidFill>
                  <a:srgbClr val="2D3B45"/>
                </a:solidFill>
                <a:highlight>
                  <a:srgbClr val="FFFFFF"/>
                </a:highlight>
                <a:latin typeface="Arial"/>
                <a:ea typeface="Arial"/>
                <a:cs typeface="Arial"/>
                <a:sym typeface="Arial"/>
              </a:rPr>
              <a:t>:  </a:t>
            </a:r>
            <a:r>
              <a:rPr b="1" lang="en-US" sz="1400">
                <a:solidFill>
                  <a:srgbClr val="2D3B45"/>
                </a:solidFill>
                <a:highlight>
                  <a:srgbClr val="FFFFFF"/>
                </a:highlight>
                <a:latin typeface="Arial"/>
                <a:ea typeface="Arial"/>
                <a:cs typeface="Arial"/>
                <a:sym typeface="Arial"/>
              </a:rPr>
              <a:t>Provide Data Analysis so,Firm XYZ can easily understand which company is better for Investment</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rPr b="1" lang="en-US" sz="1800">
                <a:solidFill>
                  <a:srgbClr val="2D3B45"/>
                </a:solidFill>
                <a:highlight>
                  <a:srgbClr val="FFFFFF"/>
                </a:highlight>
                <a:latin typeface="Arial"/>
                <a:ea typeface="Arial"/>
                <a:cs typeface="Arial"/>
                <a:sym typeface="Arial"/>
              </a:rPr>
              <a:t>Analysis:</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100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Data Understanding/Merging</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Stat info Through Hist. Plot</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Find Relation through Box plot</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Profit Analysis</a:t>
            </a:r>
            <a:endParaRPr b="1"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t/>
            </a:r>
            <a:endParaRPr b="1" sz="1800">
              <a:solidFill>
                <a:srgbClr val="2D3B45"/>
              </a:solidFill>
              <a:highlight>
                <a:srgbClr val="FFFFFF"/>
              </a:highlight>
              <a:latin typeface="Arial"/>
              <a:ea typeface="Arial"/>
              <a:cs typeface="Arial"/>
              <a:sym typeface="Arial"/>
            </a:endParaRPr>
          </a:p>
        </p:txBody>
      </p:sp>
      <p:pic>
        <p:nvPicPr>
          <p:cNvPr id="92" name="Google Shape;92;p14"/>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2"/>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61" name="Google Shape;261;p32"/>
          <p:cNvSpPr txBox="1"/>
          <p:nvPr>
            <p:ph idx="1" type="body"/>
          </p:nvPr>
        </p:nvSpPr>
        <p:spPr>
          <a:xfrm>
            <a:off x="838200" y="197650"/>
            <a:ext cx="5181600" cy="5979300"/>
          </a:xfrm>
          <a:prstGeom prst="rect">
            <a:avLst/>
          </a:prstGeom>
          <a:solidFill>
            <a:srgbClr val="2D3B45"/>
          </a:solid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sz="7500">
              <a:solidFill>
                <a:srgbClr val="FF6600"/>
              </a:solidFill>
            </a:endParaRPr>
          </a:p>
          <a:p>
            <a:pPr indent="0" lvl="0" marL="0" rtl="0" algn="l">
              <a:lnSpc>
                <a:spcPct val="90000"/>
              </a:lnSpc>
              <a:spcBef>
                <a:spcPts val="1000"/>
              </a:spcBef>
              <a:spcAft>
                <a:spcPts val="0"/>
              </a:spcAft>
              <a:buSzPts val="1800"/>
              <a:buNone/>
            </a:pPr>
            <a:r>
              <a:rPr lang="en-US" sz="7500">
                <a:solidFill>
                  <a:srgbClr val="FF6600"/>
                </a:solidFill>
              </a:rPr>
              <a:t> </a:t>
            </a:r>
            <a:endParaRPr sz="7500">
              <a:solidFill>
                <a:srgbClr val="FF6600"/>
              </a:solidFill>
            </a:endParaRPr>
          </a:p>
          <a:p>
            <a:pPr indent="0" lvl="0" marL="0" rtl="0" algn="l">
              <a:lnSpc>
                <a:spcPct val="90000"/>
              </a:lnSpc>
              <a:spcBef>
                <a:spcPts val="1000"/>
              </a:spcBef>
              <a:spcAft>
                <a:spcPts val="0"/>
              </a:spcAft>
              <a:buSzPts val="1800"/>
              <a:buNone/>
            </a:pPr>
            <a:r>
              <a:rPr lang="en-US" sz="7500">
                <a:solidFill>
                  <a:srgbClr val="FF6600"/>
                </a:solidFill>
              </a:rPr>
              <a:t>  Thank You</a:t>
            </a:r>
            <a:endParaRPr sz="7500">
              <a:solidFill>
                <a:srgbClr val="FF66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ctrTitle"/>
          </p:nvPr>
        </p:nvSpPr>
        <p:spPr>
          <a:xfrm>
            <a:off x="-1" y="0"/>
            <a:ext cx="5733000" cy="68580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l">
              <a:lnSpc>
                <a:spcPct val="90000"/>
              </a:lnSpc>
              <a:spcBef>
                <a:spcPts val="0"/>
              </a:spcBef>
              <a:spcAft>
                <a:spcPts val="0"/>
              </a:spcAft>
              <a:buClr>
                <a:schemeClr val="dk1"/>
              </a:buClr>
              <a:buSzPts val="6000"/>
              <a:buFont typeface="Calibri"/>
              <a:buNone/>
            </a:pPr>
            <a:r>
              <a:rPr b="1" lang="en-US">
                <a:solidFill>
                  <a:srgbClr val="FF6600"/>
                </a:solidFill>
              </a:rPr>
              <a:t>   Data Merging</a:t>
            </a:r>
            <a:endParaRPr/>
          </a:p>
        </p:txBody>
      </p:sp>
      <p:sp>
        <p:nvSpPr>
          <p:cNvPr id="98" name="Google Shape;98;p15"/>
          <p:cNvSpPr txBox="1"/>
          <p:nvPr>
            <p:ph idx="1" type="subTitle"/>
          </p:nvPr>
        </p:nvSpPr>
        <p:spPr>
          <a:xfrm>
            <a:off x="5732993" y="-43275"/>
            <a:ext cx="6459000" cy="68580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SzPts val="2400"/>
              <a:buNone/>
            </a:pPr>
            <a:r>
              <a:rPr b="1" lang="en-US" sz="1800">
                <a:solidFill>
                  <a:srgbClr val="FF6600"/>
                </a:solidFill>
                <a:highlight>
                  <a:srgbClr val="FFFFFF"/>
                </a:highlight>
                <a:latin typeface="Arial"/>
                <a:ea typeface="Arial"/>
                <a:cs typeface="Arial"/>
                <a:sym typeface="Arial"/>
              </a:rPr>
              <a:t>There are 4 types of Data:</a:t>
            </a:r>
            <a:endParaRPr b="1" sz="1800">
              <a:solidFill>
                <a:srgbClr val="FF6600"/>
              </a:solidFill>
              <a:highlight>
                <a:srgbClr val="FFFFFF"/>
              </a:highlight>
              <a:latin typeface="Arial"/>
              <a:ea typeface="Arial"/>
              <a:cs typeface="Arial"/>
              <a:sym typeface="Arial"/>
            </a:endParaRPr>
          </a:p>
          <a:p>
            <a:pPr indent="-330200" lvl="0" marL="457200" rtl="0" algn="just">
              <a:lnSpc>
                <a:spcPct val="90000"/>
              </a:lnSpc>
              <a:spcBef>
                <a:spcPts val="100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Cab_Data.csv – </a:t>
            </a:r>
            <a:r>
              <a:rPr lang="en-US" sz="1600">
                <a:solidFill>
                  <a:srgbClr val="2D3B45"/>
                </a:solidFill>
                <a:highlight>
                  <a:srgbClr val="FFFFFF"/>
                </a:highlight>
                <a:latin typeface="Arial"/>
                <a:ea typeface="Arial"/>
                <a:cs typeface="Arial"/>
                <a:sym typeface="Arial"/>
              </a:rPr>
              <a:t>this file includes details of transaction for 2 cab companies</a:t>
            </a:r>
            <a:endParaRPr sz="1600">
              <a:solidFill>
                <a:srgbClr val="2D3B45"/>
              </a:solidFill>
              <a:highlight>
                <a:srgbClr val="FFFFFF"/>
              </a:highlight>
              <a:latin typeface="Arial"/>
              <a:ea typeface="Arial"/>
              <a:cs typeface="Arial"/>
              <a:sym typeface="Arial"/>
            </a:endParaRPr>
          </a:p>
          <a:p>
            <a:pPr indent="-330200" lvl="0" marL="457200" rtl="0" algn="just">
              <a:lnSpc>
                <a:spcPct val="90000"/>
              </a:lnSpc>
              <a:spcBef>
                <a:spcPts val="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Customer_ID.csv</a:t>
            </a:r>
            <a:r>
              <a:rPr lang="en-US" sz="1600">
                <a:solidFill>
                  <a:srgbClr val="2D3B45"/>
                </a:solidFill>
                <a:highlight>
                  <a:srgbClr val="FFFFFF"/>
                </a:highlight>
                <a:latin typeface="Arial"/>
                <a:ea typeface="Arial"/>
                <a:cs typeface="Arial"/>
                <a:sym typeface="Arial"/>
              </a:rPr>
              <a:t> – this is a mapping table that contains a unique identifier which links the customer’s demographic details</a:t>
            </a:r>
            <a:endParaRPr sz="1600">
              <a:solidFill>
                <a:srgbClr val="2D3B45"/>
              </a:solidFill>
              <a:highlight>
                <a:srgbClr val="FFFFFF"/>
              </a:highlight>
              <a:latin typeface="Arial"/>
              <a:ea typeface="Arial"/>
              <a:cs typeface="Arial"/>
              <a:sym typeface="Arial"/>
            </a:endParaRPr>
          </a:p>
          <a:p>
            <a:pPr indent="-330200" lvl="0" marL="457200" rtl="0" algn="just">
              <a:lnSpc>
                <a:spcPct val="90000"/>
              </a:lnSpc>
              <a:spcBef>
                <a:spcPts val="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Transaction_ID.csv – </a:t>
            </a:r>
            <a:r>
              <a:rPr lang="en-US" sz="1600">
                <a:solidFill>
                  <a:srgbClr val="2D3B45"/>
                </a:solidFill>
                <a:highlight>
                  <a:srgbClr val="FFFFFF"/>
                </a:highlight>
                <a:latin typeface="Arial"/>
                <a:ea typeface="Arial"/>
                <a:cs typeface="Arial"/>
                <a:sym typeface="Arial"/>
              </a:rPr>
              <a:t>this is a mapping table that contains transaction to customer mapping and payment mode</a:t>
            </a:r>
            <a:endParaRPr sz="1600">
              <a:solidFill>
                <a:srgbClr val="2D3B45"/>
              </a:solidFill>
              <a:highlight>
                <a:srgbClr val="FFFFFF"/>
              </a:highlight>
              <a:latin typeface="Arial"/>
              <a:ea typeface="Arial"/>
              <a:cs typeface="Arial"/>
              <a:sym typeface="Arial"/>
            </a:endParaRPr>
          </a:p>
          <a:p>
            <a:pPr indent="-330200" lvl="0" marL="457200" rtl="0" algn="just">
              <a:lnSpc>
                <a:spcPct val="90000"/>
              </a:lnSpc>
              <a:spcBef>
                <a:spcPts val="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City.csv – </a:t>
            </a:r>
            <a:r>
              <a:rPr lang="en-US" sz="1600">
                <a:solidFill>
                  <a:srgbClr val="2D3B45"/>
                </a:solidFill>
                <a:highlight>
                  <a:srgbClr val="FFFFFF"/>
                </a:highlight>
                <a:latin typeface="Arial"/>
                <a:ea typeface="Arial"/>
                <a:cs typeface="Arial"/>
                <a:sym typeface="Arial"/>
              </a:rPr>
              <a:t>this file contains list of US cities, their population and number of cab users</a:t>
            </a:r>
            <a:endParaRPr sz="1600">
              <a:solidFill>
                <a:srgbClr val="2D3B45"/>
              </a:solidFill>
              <a:highlight>
                <a:srgbClr val="FFFFFF"/>
              </a:highlight>
              <a:latin typeface="Arial"/>
              <a:ea typeface="Arial"/>
              <a:cs typeface="Arial"/>
              <a:sym typeface="Arial"/>
            </a:endParaRPr>
          </a:p>
          <a:p>
            <a:pPr indent="0" lvl="0" marL="457200" rtl="0" algn="just">
              <a:lnSpc>
                <a:spcPct val="90000"/>
              </a:lnSpc>
              <a:spcBef>
                <a:spcPts val="1000"/>
              </a:spcBef>
              <a:spcAft>
                <a:spcPts val="0"/>
              </a:spcAft>
              <a:buSzPts val="2400"/>
              <a:buNone/>
            </a:pPr>
            <a:r>
              <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rPr lang="en-US" sz="1600">
                <a:solidFill>
                  <a:srgbClr val="2D3B45"/>
                </a:solidFill>
                <a:highlight>
                  <a:srgbClr val="FFFFFF"/>
                </a:highlight>
                <a:latin typeface="Arial"/>
                <a:ea typeface="Arial"/>
                <a:cs typeface="Arial"/>
                <a:sym typeface="Arial"/>
              </a:rPr>
              <a:t>For, Data Analysis we need to do Data Merging-combine all data.So,we can easily Analyze data and understand it.</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rPr b="1" lang="en-US" sz="1600" u="sng">
                <a:solidFill>
                  <a:srgbClr val="FF6600"/>
                </a:solidFill>
                <a:highlight>
                  <a:srgbClr val="FFFFFF"/>
                </a:highlight>
                <a:latin typeface="Arial"/>
                <a:ea typeface="Arial"/>
                <a:cs typeface="Arial"/>
                <a:sym typeface="Arial"/>
              </a:rPr>
              <a:t>After Merging:</a:t>
            </a:r>
            <a:r>
              <a:rPr b="1" lang="en-US" sz="1600" u="sng">
                <a:solidFill>
                  <a:srgbClr val="2D3B45"/>
                </a:solidFill>
                <a:highlight>
                  <a:srgbClr val="FFFFFF"/>
                </a:highlight>
                <a:latin typeface="Arial"/>
                <a:ea typeface="Arial"/>
                <a:cs typeface="Arial"/>
                <a:sym typeface="Arial"/>
              </a:rPr>
              <a:t> </a:t>
            </a:r>
            <a:endParaRPr b="1" sz="1600" u="sng">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rPr lang="en-US" sz="1600">
                <a:solidFill>
                  <a:srgbClr val="2D3B45"/>
                </a:solidFill>
                <a:highlight>
                  <a:srgbClr val="FFFFFF"/>
                </a:highlight>
                <a:latin typeface="Arial"/>
                <a:ea typeface="Arial"/>
                <a:cs typeface="Arial"/>
                <a:sym typeface="Arial"/>
              </a:rPr>
              <a:t>New Dataframe : Data</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rPr lang="en-US" sz="1600">
                <a:solidFill>
                  <a:srgbClr val="2D3B45"/>
                </a:solidFill>
                <a:highlight>
                  <a:srgbClr val="FFFFFF"/>
                </a:highlight>
                <a:latin typeface="Arial"/>
                <a:ea typeface="Arial"/>
                <a:cs typeface="Arial"/>
                <a:sym typeface="Arial"/>
              </a:rPr>
              <a:t>Total Data:359392</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rPr lang="en-US" sz="1600">
                <a:solidFill>
                  <a:srgbClr val="2D3B45"/>
                </a:solidFill>
                <a:highlight>
                  <a:srgbClr val="FFFFFF"/>
                </a:highlight>
                <a:latin typeface="Arial"/>
                <a:ea typeface="Arial"/>
                <a:cs typeface="Arial"/>
                <a:sym typeface="Arial"/>
              </a:rPr>
              <a:t>Features:13(With Profit Column)</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rPr lang="en-US" sz="1800"/>
              <a:t>Timeframe of the data: </a:t>
            </a:r>
            <a:r>
              <a:rPr lang="en-US" sz="1800">
                <a:solidFill>
                  <a:srgbClr val="2D3B45"/>
                </a:solidFill>
                <a:highlight>
                  <a:srgbClr val="FFFFFF"/>
                </a:highlight>
                <a:latin typeface="Arial"/>
                <a:ea typeface="Arial"/>
                <a:cs typeface="Arial"/>
                <a:sym typeface="Arial"/>
              </a:rPr>
              <a:t>31/01/2016</a:t>
            </a:r>
            <a:r>
              <a:rPr b="1" lang="en-US" sz="1800">
                <a:solidFill>
                  <a:srgbClr val="2D3B45"/>
                </a:solidFill>
                <a:highlight>
                  <a:srgbClr val="FFFFFF"/>
                </a:highlight>
                <a:latin typeface="Arial"/>
                <a:ea typeface="Arial"/>
                <a:cs typeface="Arial"/>
                <a:sym typeface="Arial"/>
              </a:rPr>
              <a:t> </a:t>
            </a:r>
            <a:r>
              <a:rPr lang="en-US" sz="1800">
                <a:solidFill>
                  <a:srgbClr val="2D3B45"/>
                </a:solidFill>
                <a:highlight>
                  <a:srgbClr val="FFFFFF"/>
                </a:highlight>
                <a:latin typeface="Arial"/>
                <a:ea typeface="Arial"/>
                <a:cs typeface="Arial"/>
                <a:sym typeface="Arial"/>
              </a:rPr>
              <a:t>to</a:t>
            </a:r>
            <a:r>
              <a:rPr b="1" lang="en-US" sz="1800">
                <a:solidFill>
                  <a:srgbClr val="2D3B45"/>
                </a:solidFill>
                <a:highlight>
                  <a:srgbClr val="FFFFFF"/>
                </a:highlight>
                <a:latin typeface="Arial"/>
                <a:ea typeface="Arial"/>
                <a:cs typeface="Arial"/>
                <a:sym typeface="Arial"/>
              </a:rPr>
              <a:t> </a:t>
            </a:r>
            <a:r>
              <a:rPr lang="en-US" sz="1800">
                <a:solidFill>
                  <a:srgbClr val="2D3B45"/>
                </a:solidFill>
                <a:highlight>
                  <a:srgbClr val="FFFFFF"/>
                </a:highlight>
                <a:latin typeface="Arial"/>
                <a:ea typeface="Arial"/>
                <a:cs typeface="Arial"/>
                <a:sym typeface="Arial"/>
              </a:rPr>
              <a:t>31/12/2018.</a:t>
            </a:r>
            <a:endParaRPr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t/>
            </a:r>
            <a:endParaRPr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t/>
            </a:r>
            <a:endParaRPr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SzPts val="2400"/>
              <a:buNone/>
            </a:pPr>
            <a:r>
              <a:t/>
            </a:r>
            <a:endParaRPr sz="1600">
              <a:solidFill>
                <a:srgbClr val="2D3B45"/>
              </a:solidFill>
              <a:highlight>
                <a:srgbClr val="FFFFFF"/>
              </a:highlight>
              <a:latin typeface="Arial"/>
              <a:ea typeface="Arial"/>
              <a:cs typeface="Arial"/>
              <a:sym typeface="Arial"/>
            </a:endParaRPr>
          </a:p>
        </p:txBody>
      </p:sp>
      <p:pic>
        <p:nvPicPr>
          <p:cNvPr id="99" name="Google Shape;99;p15"/>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ctrTitle"/>
          </p:nvPr>
        </p:nvSpPr>
        <p:spPr>
          <a:xfrm>
            <a:off x="-1" y="0"/>
            <a:ext cx="5733000" cy="6858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l">
              <a:lnSpc>
                <a:spcPct val="90000"/>
              </a:lnSpc>
              <a:spcBef>
                <a:spcPts val="0"/>
              </a:spcBef>
              <a:spcAft>
                <a:spcPts val="0"/>
              </a:spcAft>
              <a:buClr>
                <a:schemeClr val="dk1"/>
              </a:buClr>
              <a:buSzPts val="6000"/>
              <a:buFont typeface="Calibri"/>
              <a:buNone/>
            </a:pPr>
            <a:r>
              <a:rPr b="1" lang="en-US">
                <a:solidFill>
                  <a:srgbClr val="FF6600"/>
                </a:solidFill>
              </a:rPr>
              <a:t>    Data Merging</a:t>
            </a:r>
            <a:endParaRPr b="1">
              <a:solidFill>
                <a:srgbClr val="FF6600"/>
              </a:solidFill>
            </a:endParaRPr>
          </a:p>
        </p:txBody>
      </p:sp>
      <p:pic>
        <p:nvPicPr>
          <p:cNvPr id="105" name="Google Shape;105;p16"/>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06" name="Google Shape;106;p16"/>
          <p:cNvSpPr txBox="1"/>
          <p:nvPr>
            <p:ph idx="1" type="subTitle"/>
          </p:nvPr>
        </p:nvSpPr>
        <p:spPr>
          <a:xfrm>
            <a:off x="5733000" y="0"/>
            <a:ext cx="6459000" cy="6858000"/>
          </a:xfrm>
          <a:prstGeom prst="rect">
            <a:avLst/>
          </a:prstGeom>
          <a:solidFill>
            <a:srgbClr val="2D3B45"/>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rPr b="1" lang="en-US" sz="1900" u="sng">
                <a:solidFill>
                  <a:srgbClr val="FF6600"/>
                </a:solidFill>
              </a:rPr>
              <a:t>Assumption/Analysis</a:t>
            </a:r>
            <a:r>
              <a:rPr b="1" lang="en-US">
                <a:solidFill>
                  <a:srgbClr val="FF6600"/>
                </a:solidFill>
              </a:rPr>
              <a:t>:</a:t>
            </a:r>
            <a:r>
              <a:rPr lang="en-US">
                <a:solidFill>
                  <a:srgbClr val="FF6600"/>
                </a:solidFill>
              </a:rPr>
              <a:t> </a:t>
            </a:r>
            <a:endParaRPr>
              <a:solidFill>
                <a:srgbClr val="FF6600"/>
              </a:solidFill>
            </a:endParaRPr>
          </a:p>
          <a:p>
            <a:pPr indent="0" lvl="0" marL="0" rtl="0" algn="l">
              <a:lnSpc>
                <a:spcPct val="90000"/>
              </a:lnSpc>
              <a:spcBef>
                <a:spcPts val="0"/>
              </a:spcBef>
              <a:spcAft>
                <a:spcPts val="0"/>
              </a:spcAft>
              <a:buClr>
                <a:srgbClr val="FF6600"/>
              </a:buClr>
              <a:buSzPts val="6600"/>
              <a:buNone/>
            </a:pPr>
            <a:r>
              <a:t/>
            </a:r>
            <a:endParaRPr sz="1600">
              <a:solidFill>
                <a:srgbClr val="FF6600"/>
              </a:solidFill>
            </a:endParaRPr>
          </a:p>
          <a:p>
            <a:pPr indent="-330200" lvl="0" marL="457200" rtl="0" algn="l">
              <a:lnSpc>
                <a:spcPct val="90000"/>
              </a:lnSpc>
              <a:spcBef>
                <a:spcPts val="0"/>
              </a:spcBef>
              <a:spcAft>
                <a:spcPts val="0"/>
              </a:spcAft>
              <a:buClr>
                <a:srgbClr val="FF6600"/>
              </a:buClr>
              <a:buSzPts val="1600"/>
              <a:buAutoNum type="arabicPeriod"/>
            </a:pPr>
            <a:r>
              <a:rPr lang="en-US" sz="1600">
                <a:solidFill>
                  <a:srgbClr val="FF6600"/>
                </a:solidFill>
              </a:rPr>
              <a:t>Two Cab Companies Yellow and Pink.</a:t>
            </a:r>
            <a:endParaRPr sz="1600">
              <a:solidFill>
                <a:srgbClr val="FF6600"/>
              </a:solidFill>
            </a:endParaRPr>
          </a:p>
          <a:p>
            <a:pPr indent="0" lvl="0" marL="457200" rtl="0" algn="l">
              <a:lnSpc>
                <a:spcPct val="90000"/>
              </a:lnSpc>
              <a:spcBef>
                <a:spcPts val="0"/>
              </a:spcBef>
              <a:spcAft>
                <a:spcPts val="0"/>
              </a:spcAft>
              <a:buSzPts val="2400"/>
              <a:buNone/>
            </a:pPr>
            <a:r>
              <a:t/>
            </a:r>
            <a:endParaRPr sz="1600">
              <a:solidFill>
                <a:srgbClr val="FF6600"/>
              </a:solidFill>
            </a:endParaRPr>
          </a:p>
          <a:p>
            <a:pPr indent="-330200" lvl="0" marL="457200" rtl="0" algn="l">
              <a:lnSpc>
                <a:spcPct val="90000"/>
              </a:lnSpc>
              <a:spcBef>
                <a:spcPts val="0"/>
              </a:spcBef>
              <a:spcAft>
                <a:spcPts val="0"/>
              </a:spcAft>
              <a:buClr>
                <a:srgbClr val="FF6600"/>
              </a:buClr>
              <a:buSzPts val="1600"/>
              <a:buAutoNum type="arabicPeriod"/>
            </a:pPr>
            <a:r>
              <a:rPr lang="en-US" sz="1600">
                <a:solidFill>
                  <a:srgbClr val="FF6600"/>
                </a:solidFill>
              </a:rPr>
              <a:t>If we need to compare these both companies as a Business Analysis then we have to focus on Profit. And Profit column is not available in data. so, we need to find Profit per ride using 'Price Charged' and 'Cost of Trip'</a:t>
            </a:r>
            <a:endParaRPr sz="1600">
              <a:solidFill>
                <a:srgbClr val="FF6600"/>
              </a:solidFill>
            </a:endParaRPr>
          </a:p>
          <a:p>
            <a:pPr indent="0" lvl="0" marL="457200" rtl="0" algn="l">
              <a:lnSpc>
                <a:spcPct val="90000"/>
              </a:lnSpc>
              <a:spcBef>
                <a:spcPts val="0"/>
              </a:spcBef>
              <a:spcAft>
                <a:spcPts val="0"/>
              </a:spcAft>
              <a:buSzPts val="2400"/>
              <a:buNone/>
            </a:pPr>
            <a:r>
              <a:t/>
            </a:r>
            <a:endParaRPr sz="1600">
              <a:solidFill>
                <a:srgbClr val="FF6600"/>
              </a:solidFill>
            </a:endParaRPr>
          </a:p>
          <a:p>
            <a:pPr indent="0" lvl="0" marL="457200" rtl="0" algn="l">
              <a:lnSpc>
                <a:spcPct val="90000"/>
              </a:lnSpc>
              <a:spcBef>
                <a:spcPts val="0"/>
              </a:spcBef>
              <a:spcAft>
                <a:spcPts val="0"/>
              </a:spcAft>
              <a:buSzPts val="2400"/>
              <a:buNone/>
            </a:pPr>
            <a:r>
              <a:rPr lang="en-US" sz="1600">
                <a:solidFill>
                  <a:srgbClr val="FF6600"/>
                </a:solidFill>
              </a:rPr>
              <a:t>Data['Profit'] = Data['Price Charged'] - Data['Cost of Trip']</a:t>
            </a:r>
            <a:endParaRPr sz="1600">
              <a:solidFill>
                <a:srgbClr val="FF6600"/>
              </a:solidFill>
            </a:endParaRPr>
          </a:p>
          <a:p>
            <a:pPr indent="0" lvl="0" marL="457200" rtl="0" algn="l">
              <a:lnSpc>
                <a:spcPct val="90000"/>
              </a:lnSpc>
              <a:spcBef>
                <a:spcPts val="0"/>
              </a:spcBef>
              <a:spcAft>
                <a:spcPts val="0"/>
              </a:spcAft>
              <a:buSzPts val="2400"/>
              <a:buNone/>
            </a:pPr>
            <a:r>
              <a:t/>
            </a:r>
            <a:endParaRPr sz="1600">
              <a:solidFill>
                <a:srgbClr val="FF6600"/>
              </a:solidFill>
            </a:endParaRPr>
          </a:p>
          <a:p>
            <a:pPr indent="-330200" lvl="0" marL="457200" rtl="0" algn="l">
              <a:lnSpc>
                <a:spcPct val="90000"/>
              </a:lnSpc>
              <a:spcBef>
                <a:spcPts val="0"/>
              </a:spcBef>
              <a:spcAft>
                <a:spcPts val="0"/>
              </a:spcAft>
              <a:buClr>
                <a:srgbClr val="FF6600"/>
              </a:buClr>
              <a:buSzPts val="1600"/>
              <a:buAutoNum type="arabicPeriod"/>
            </a:pPr>
            <a:r>
              <a:rPr lang="en-US" sz="1600">
                <a:solidFill>
                  <a:srgbClr val="FF6600"/>
                </a:solidFill>
              </a:rPr>
              <a:t>Users column treated as a cab user per cities. Except these all datas are easily understandable.</a:t>
            </a:r>
            <a:endParaRPr sz="1600">
              <a:solidFill>
                <a:srgbClr val="FF6600"/>
              </a:solidFill>
            </a:endParaRPr>
          </a:p>
          <a:p>
            <a:pPr indent="0" lvl="0" marL="457200" rtl="0" algn="l">
              <a:lnSpc>
                <a:spcPct val="90000"/>
              </a:lnSpc>
              <a:spcBef>
                <a:spcPts val="0"/>
              </a:spcBef>
              <a:spcAft>
                <a:spcPts val="0"/>
              </a:spcAft>
              <a:buSzPts val="2400"/>
              <a:buNone/>
            </a:pPr>
            <a:r>
              <a:t/>
            </a:r>
            <a:endParaRPr sz="1600">
              <a:solidFill>
                <a:srgbClr val="FF6600"/>
              </a:solidFill>
            </a:endParaRPr>
          </a:p>
          <a:p>
            <a:pPr indent="0" lvl="0" marL="457200" rtl="0" algn="l">
              <a:lnSpc>
                <a:spcPct val="90000"/>
              </a:lnSpc>
              <a:spcBef>
                <a:spcPts val="0"/>
              </a:spcBef>
              <a:spcAft>
                <a:spcPts val="0"/>
              </a:spcAft>
              <a:buSzPts val="2400"/>
              <a:buNone/>
            </a:pPr>
            <a:r>
              <a:t/>
            </a:r>
            <a:endParaRPr sz="1600">
              <a:solidFill>
                <a:srgbClr val="FF6600"/>
              </a:solidFill>
            </a:endParaRPr>
          </a:p>
          <a:p>
            <a:pPr indent="0" lvl="0" marL="457200" rtl="0" algn="l">
              <a:lnSpc>
                <a:spcPct val="90000"/>
              </a:lnSpc>
              <a:spcBef>
                <a:spcPts val="0"/>
              </a:spcBef>
              <a:spcAft>
                <a:spcPts val="0"/>
              </a:spcAft>
              <a:buClr>
                <a:schemeClr val="dk1"/>
              </a:buClr>
              <a:buSzPts val="1100"/>
              <a:buFont typeface="Arial"/>
              <a:buNone/>
            </a:pPr>
            <a:r>
              <a:t/>
            </a:r>
            <a:endParaRPr sz="1600">
              <a:solidFill>
                <a:srgbClr val="FF6600"/>
              </a:solidFill>
            </a:endParaRPr>
          </a:p>
          <a:p>
            <a:pPr indent="0" lvl="0" marL="457200" rtl="0" algn="l">
              <a:lnSpc>
                <a:spcPct val="90000"/>
              </a:lnSpc>
              <a:spcBef>
                <a:spcPts val="0"/>
              </a:spcBef>
              <a:spcAft>
                <a:spcPts val="0"/>
              </a:spcAft>
              <a:buSzPts val="2400"/>
              <a:buNone/>
            </a:pPr>
            <a:r>
              <a:t/>
            </a:r>
            <a:endParaRPr sz="1600">
              <a:solidFill>
                <a:srgbClr val="FF6600"/>
              </a:solidFill>
            </a:endParaRPr>
          </a:p>
          <a:p>
            <a:pPr indent="0" lvl="0" marL="0" rtl="0" algn="l">
              <a:lnSpc>
                <a:spcPct val="90000"/>
              </a:lnSpc>
              <a:spcBef>
                <a:spcPts val="0"/>
              </a:spcBef>
              <a:spcAft>
                <a:spcPts val="0"/>
              </a:spcAft>
              <a:buClr>
                <a:srgbClr val="FF6600"/>
              </a:buClr>
              <a:buSzPts val="6600"/>
              <a:buNone/>
            </a:pPr>
            <a:r>
              <a:t/>
            </a:r>
            <a:endParaRPr sz="1600">
              <a:solidFill>
                <a:srgbClr val="FF6600"/>
              </a:solidFill>
            </a:endParaRPr>
          </a:p>
          <a:p>
            <a:pPr indent="0" lvl="0" marL="0" rtl="0" algn="l">
              <a:lnSpc>
                <a:spcPct val="90000"/>
              </a:lnSpc>
              <a:spcBef>
                <a:spcPts val="0"/>
              </a:spcBef>
              <a:spcAft>
                <a:spcPts val="0"/>
              </a:spcAft>
              <a:buClr>
                <a:srgbClr val="FF6600"/>
              </a:buClr>
              <a:buSzPts val="6600"/>
              <a:buNone/>
            </a:pPr>
            <a:r>
              <a:rPr lang="en-US">
                <a:solidFill>
                  <a:srgbClr val="FF6600"/>
                </a:solidFill>
              </a:rPr>
              <a:t>                </a:t>
            </a:r>
            <a:endParaRPr>
              <a:solidFill>
                <a:srgbClr val="FF6600"/>
              </a:solidFill>
            </a:endParaRPr>
          </a:p>
          <a:p>
            <a:pPr indent="0" lvl="0" marL="0" rtl="0" algn="ctr">
              <a:lnSpc>
                <a:spcPct val="90000"/>
              </a:lnSpc>
              <a:spcBef>
                <a:spcPts val="1000"/>
              </a:spcBef>
              <a:spcAft>
                <a:spcPts val="0"/>
              </a:spcAft>
              <a:buClr>
                <a:schemeClr val="dk1"/>
              </a:buClr>
              <a:buSzPts val="6600"/>
              <a:buNone/>
            </a:pPr>
            <a:r>
              <a:t/>
            </a:r>
            <a:endParaRPr sz="6600">
              <a:solidFill>
                <a:srgbClr val="FF6600"/>
              </a:solidFill>
            </a:endParaRPr>
          </a:p>
        </p:txBody>
      </p:sp>
      <p:pic>
        <p:nvPicPr>
          <p:cNvPr id="107" name="Google Shape;107;p16"/>
          <p:cNvPicPr preferRelativeResize="0"/>
          <p:nvPr/>
        </p:nvPicPr>
        <p:blipFill rotWithShape="1">
          <a:blip r:embed="rId4">
            <a:alphaModFix/>
          </a:blip>
          <a:srcRect b="0" l="0" r="0" t="0"/>
          <a:stretch/>
        </p:blipFill>
        <p:spPr>
          <a:xfrm>
            <a:off x="312238" y="2226750"/>
            <a:ext cx="933450" cy="933450"/>
          </a:xfrm>
          <a:prstGeom prst="rect">
            <a:avLst/>
          </a:prstGeom>
          <a:noFill/>
          <a:ln>
            <a:noFill/>
          </a:ln>
        </p:spPr>
      </p:pic>
      <p:pic>
        <p:nvPicPr>
          <p:cNvPr id="108" name="Google Shape;108;p16"/>
          <p:cNvPicPr preferRelativeResize="0"/>
          <p:nvPr/>
        </p:nvPicPr>
        <p:blipFill rotWithShape="1">
          <a:blip r:embed="rId4">
            <a:alphaModFix/>
          </a:blip>
          <a:srcRect b="0" l="0" r="0" t="0"/>
          <a:stretch/>
        </p:blipFill>
        <p:spPr>
          <a:xfrm>
            <a:off x="1476475" y="2226750"/>
            <a:ext cx="933450" cy="933450"/>
          </a:xfrm>
          <a:prstGeom prst="rect">
            <a:avLst/>
          </a:prstGeom>
          <a:noFill/>
          <a:ln>
            <a:noFill/>
          </a:ln>
        </p:spPr>
      </p:pic>
      <p:pic>
        <p:nvPicPr>
          <p:cNvPr id="109" name="Google Shape;109;p16"/>
          <p:cNvPicPr preferRelativeResize="0"/>
          <p:nvPr/>
        </p:nvPicPr>
        <p:blipFill rotWithShape="1">
          <a:blip r:embed="rId4">
            <a:alphaModFix/>
          </a:blip>
          <a:srcRect b="0" l="0" r="0" t="0"/>
          <a:stretch/>
        </p:blipFill>
        <p:spPr>
          <a:xfrm>
            <a:off x="2640688" y="2226750"/>
            <a:ext cx="933450" cy="933450"/>
          </a:xfrm>
          <a:prstGeom prst="rect">
            <a:avLst/>
          </a:prstGeom>
          <a:noFill/>
          <a:ln>
            <a:noFill/>
          </a:ln>
        </p:spPr>
      </p:pic>
      <p:pic>
        <p:nvPicPr>
          <p:cNvPr id="110" name="Google Shape;110;p16"/>
          <p:cNvPicPr preferRelativeResize="0"/>
          <p:nvPr/>
        </p:nvPicPr>
        <p:blipFill rotWithShape="1">
          <a:blip r:embed="rId4">
            <a:alphaModFix/>
          </a:blip>
          <a:srcRect b="0" l="0" r="0" t="0"/>
          <a:stretch/>
        </p:blipFill>
        <p:spPr>
          <a:xfrm>
            <a:off x="4010388" y="2226750"/>
            <a:ext cx="933450" cy="933450"/>
          </a:xfrm>
          <a:prstGeom prst="rect">
            <a:avLst/>
          </a:prstGeom>
          <a:noFill/>
          <a:ln>
            <a:noFill/>
          </a:ln>
        </p:spPr>
      </p:pic>
      <p:pic>
        <p:nvPicPr>
          <p:cNvPr id="111" name="Google Shape;111;p16"/>
          <p:cNvPicPr preferRelativeResize="0"/>
          <p:nvPr/>
        </p:nvPicPr>
        <p:blipFill rotWithShape="1">
          <a:blip r:embed="rId4">
            <a:alphaModFix/>
          </a:blip>
          <a:srcRect b="0" l="0" r="0" t="0"/>
          <a:stretch/>
        </p:blipFill>
        <p:spPr>
          <a:xfrm>
            <a:off x="2399775" y="4159050"/>
            <a:ext cx="933450" cy="933450"/>
          </a:xfrm>
          <a:prstGeom prst="rect">
            <a:avLst/>
          </a:prstGeom>
          <a:noFill/>
          <a:ln>
            <a:noFill/>
          </a:ln>
        </p:spPr>
      </p:pic>
      <p:pic>
        <p:nvPicPr>
          <p:cNvPr id="112" name="Google Shape;112;p16"/>
          <p:cNvPicPr preferRelativeResize="0"/>
          <p:nvPr/>
        </p:nvPicPr>
        <p:blipFill rotWithShape="1">
          <a:blip r:embed="rId5">
            <a:alphaModFix/>
          </a:blip>
          <a:srcRect b="0" l="0" r="0" t="0"/>
          <a:stretch/>
        </p:blipFill>
        <p:spPr>
          <a:xfrm>
            <a:off x="538050" y="3225601"/>
            <a:ext cx="1512854" cy="933450"/>
          </a:xfrm>
          <a:prstGeom prst="rect">
            <a:avLst/>
          </a:prstGeom>
          <a:noFill/>
          <a:ln>
            <a:noFill/>
          </a:ln>
        </p:spPr>
      </p:pic>
      <p:pic>
        <p:nvPicPr>
          <p:cNvPr id="113" name="Google Shape;113;p16"/>
          <p:cNvPicPr preferRelativeResize="0"/>
          <p:nvPr/>
        </p:nvPicPr>
        <p:blipFill rotWithShape="1">
          <a:blip r:embed="rId6">
            <a:alphaModFix/>
          </a:blip>
          <a:srcRect b="0" l="0" r="0" t="0"/>
          <a:stretch/>
        </p:blipFill>
        <p:spPr>
          <a:xfrm>
            <a:off x="1654625" y="2958900"/>
            <a:ext cx="986075" cy="1116574"/>
          </a:xfrm>
          <a:prstGeom prst="rect">
            <a:avLst/>
          </a:prstGeom>
          <a:noFill/>
          <a:ln>
            <a:noFill/>
          </a:ln>
        </p:spPr>
      </p:pic>
      <p:pic>
        <p:nvPicPr>
          <p:cNvPr id="114" name="Google Shape;114;p16"/>
          <p:cNvPicPr preferRelativeResize="0"/>
          <p:nvPr/>
        </p:nvPicPr>
        <p:blipFill rotWithShape="1">
          <a:blip r:embed="rId7">
            <a:alphaModFix/>
          </a:blip>
          <a:srcRect b="0" l="0" r="0" t="0"/>
          <a:stretch/>
        </p:blipFill>
        <p:spPr>
          <a:xfrm>
            <a:off x="2846650" y="3160200"/>
            <a:ext cx="247650" cy="842575"/>
          </a:xfrm>
          <a:prstGeom prst="rect">
            <a:avLst/>
          </a:prstGeom>
          <a:noFill/>
          <a:ln>
            <a:noFill/>
          </a:ln>
        </p:spPr>
      </p:pic>
      <p:pic>
        <p:nvPicPr>
          <p:cNvPr id="115" name="Google Shape;115;p16"/>
          <p:cNvPicPr preferRelativeResize="0"/>
          <p:nvPr/>
        </p:nvPicPr>
        <p:blipFill rotWithShape="1">
          <a:blip r:embed="rId8">
            <a:alphaModFix/>
          </a:blip>
          <a:srcRect b="0" l="0" r="0" t="0"/>
          <a:stretch/>
        </p:blipFill>
        <p:spPr>
          <a:xfrm>
            <a:off x="3315037" y="3160200"/>
            <a:ext cx="1512850" cy="949675"/>
          </a:xfrm>
          <a:prstGeom prst="rect">
            <a:avLst/>
          </a:prstGeom>
          <a:noFill/>
          <a:ln>
            <a:noFill/>
          </a:ln>
        </p:spPr>
      </p:pic>
      <p:sp>
        <p:nvSpPr>
          <p:cNvPr id="116" name="Google Shape;116;p16"/>
          <p:cNvSpPr txBox="1"/>
          <p:nvPr/>
        </p:nvSpPr>
        <p:spPr>
          <a:xfrm>
            <a:off x="95925" y="1761150"/>
            <a:ext cx="1224000" cy="400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Cab_Data.csv</a:t>
            </a:r>
            <a:endParaRPr b="0" i="0" sz="1400" u="none" cap="none" strike="noStrike">
              <a:solidFill>
                <a:srgbClr val="000000"/>
              </a:solidFill>
              <a:latin typeface="Calibri"/>
              <a:ea typeface="Calibri"/>
              <a:cs typeface="Calibri"/>
              <a:sym typeface="Calibri"/>
            </a:endParaRPr>
          </a:p>
        </p:txBody>
      </p:sp>
      <p:sp>
        <p:nvSpPr>
          <p:cNvPr id="117" name="Google Shape;117;p16"/>
          <p:cNvSpPr txBox="1"/>
          <p:nvPr/>
        </p:nvSpPr>
        <p:spPr>
          <a:xfrm>
            <a:off x="1213900" y="1810350"/>
            <a:ext cx="1458600" cy="351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90000"/>
              </a:lnSpc>
              <a:spcBef>
                <a:spcPts val="1000"/>
              </a:spcBef>
              <a:spcAft>
                <a:spcPts val="0"/>
              </a:spcAft>
              <a:buClr>
                <a:srgbClr val="000000"/>
              </a:buClr>
              <a:buSzPts val="1200"/>
              <a:buFont typeface="Arial"/>
              <a:buNone/>
            </a:pPr>
            <a:r>
              <a:rPr b="0" i="0" lang="en-US" sz="1200" u="none" cap="none" strike="noStrike">
                <a:solidFill>
                  <a:srgbClr val="2D3B45"/>
                </a:solidFill>
                <a:highlight>
                  <a:srgbClr val="FFFFFF"/>
                </a:highlight>
                <a:latin typeface="Arial"/>
                <a:ea typeface="Arial"/>
                <a:cs typeface="Arial"/>
                <a:sym typeface="Arial"/>
              </a:rPr>
              <a:t>Customer_ID.csv</a:t>
            </a:r>
            <a:endParaRPr b="0" i="0" sz="1000" u="none" cap="none" strike="noStrike">
              <a:solidFill>
                <a:srgbClr val="000000"/>
              </a:solidFill>
              <a:latin typeface="Calibri"/>
              <a:ea typeface="Calibri"/>
              <a:cs typeface="Calibri"/>
              <a:sym typeface="Calibri"/>
            </a:endParaRPr>
          </a:p>
        </p:txBody>
      </p:sp>
      <p:sp>
        <p:nvSpPr>
          <p:cNvPr id="118" name="Google Shape;118;p16"/>
          <p:cNvSpPr txBox="1"/>
          <p:nvPr/>
        </p:nvSpPr>
        <p:spPr>
          <a:xfrm>
            <a:off x="2543350" y="3228900"/>
            <a:ext cx="1318500" cy="400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Transaction_ID</a:t>
            </a:r>
            <a:endParaRPr b="0" i="0" sz="1400" u="none" cap="none" strike="noStrike">
              <a:solidFill>
                <a:srgbClr val="000000"/>
              </a:solidFill>
              <a:latin typeface="Calibri"/>
              <a:ea typeface="Calibri"/>
              <a:cs typeface="Calibri"/>
              <a:sym typeface="Calibri"/>
            </a:endParaRPr>
          </a:p>
        </p:txBody>
      </p:sp>
      <p:sp>
        <p:nvSpPr>
          <p:cNvPr id="119" name="Google Shape;119;p16"/>
          <p:cNvSpPr txBox="1"/>
          <p:nvPr/>
        </p:nvSpPr>
        <p:spPr>
          <a:xfrm>
            <a:off x="4067300" y="3317088"/>
            <a:ext cx="9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City.csv</a:t>
            </a:r>
            <a:endParaRPr b="0" i="0" sz="1400" u="none" cap="none" strike="noStrike">
              <a:solidFill>
                <a:srgbClr val="000000"/>
              </a:solidFill>
              <a:latin typeface="Calibri"/>
              <a:ea typeface="Calibri"/>
              <a:cs typeface="Calibri"/>
              <a:sym typeface="Calibri"/>
            </a:endParaRPr>
          </a:p>
        </p:txBody>
      </p:sp>
      <p:sp>
        <p:nvSpPr>
          <p:cNvPr id="120" name="Google Shape;120;p16"/>
          <p:cNvSpPr txBox="1"/>
          <p:nvPr/>
        </p:nvSpPr>
        <p:spPr>
          <a:xfrm>
            <a:off x="2643250" y="5141675"/>
            <a:ext cx="1118700" cy="400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Data</a:t>
            </a:r>
            <a:endParaRPr b="0" i="0" sz="1400" u="none" cap="none" strike="noStrike">
              <a:solidFill>
                <a:srgbClr val="000000"/>
              </a:solidFill>
              <a:latin typeface="Calibri"/>
              <a:ea typeface="Calibri"/>
              <a:cs typeface="Calibri"/>
              <a:sym typeface="Calibri"/>
            </a:endParaRPr>
          </a:p>
        </p:txBody>
      </p:sp>
      <p:sp>
        <p:nvSpPr>
          <p:cNvPr id="121" name="Google Shape;121;p16"/>
          <p:cNvSpPr txBox="1"/>
          <p:nvPr/>
        </p:nvSpPr>
        <p:spPr>
          <a:xfrm>
            <a:off x="443600" y="638675"/>
            <a:ext cx="4802700" cy="1015800"/>
          </a:xfrm>
          <a:prstGeom prst="rect">
            <a:avLst/>
          </a:prstGeom>
          <a:solidFill>
            <a:srgbClr val="2D3B45"/>
          </a:solidFill>
          <a:ln cap="flat" cmpd="sng" w="9525">
            <a:solidFill>
              <a:srgbClr val="FF66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6000"/>
              <a:buFont typeface="Calibri"/>
              <a:buNone/>
            </a:pPr>
            <a:r>
              <a:rPr b="1" i="0" lang="en-US" sz="6000" u="none" cap="none" strike="noStrike">
                <a:solidFill>
                  <a:srgbClr val="FF6600"/>
                </a:solidFill>
                <a:latin typeface="Calibri"/>
                <a:ea typeface="Calibri"/>
                <a:cs typeface="Calibri"/>
                <a:sym typeface="Calibri"/>
              </a:rPr>
              <a:t>Data Merging</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25" name="Shape 125"/>
        <p:cNvGrpSpPr/>
        <p:nvPr/>
      </p:nvGrpSpPr>
      <p:grpSpPr>
        <a:xfrm>
          <a:off x="0" y="0"/>
          <a:ext cx="0" cy="0"/>
          <a:chOff x="0" y="0"/>
          <a:chExt cx="0" cy="0"/>
        </a:xfrm>
      </p:grpSpPr>
      <p:sp>
        <p:nvSpPr>
          <p:cNvPr id="126" name="Google Shape;126;p17"/>
          <p:cNvSpPr txBox="1"/>
          <p:nvPr>
            <p:ph type="title"/>
          </p:nvPr>
        </p:nvSpPr>
        <p:spPr>
          <a:xfrm>
            <a:off x="838200" y="365125"/>
            <a:ext cx="10515600" cy="1325700"/>
          </a:xfrm>
          <a:prstGeom prst="rect">
            <a:avLst/>
          </a:prstGeom>
          <a:solidFill>
            <a:srgbClr val="2D3B4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Hist Plot(7 Features)</a:t>
            </a:r>
            <a:endParaRPr b="1">
              <a:solidFill>
                <a:srgbClr val="FF6600"/>
              </a:solidFill>
            </a:endParaRPr>
          </a:p>
        </p:txBody>
      </p:sp>
      <p:pic>
        <p:nvPicPr>
          <p:cNvPr id="127" name="Google Shape;127;p17"/>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128" name="Google Shape;128;p17"/>
          <p:cNvPicPr preferRelativeResize="0"/>
          <p:nvPr/>
        </p:nvPicPr>
        <p:blipFill rotWithShape="1">
          <a:blip r:embed="rId4">
            <a:alphaModFix/>
          </a:blip>
          <a:srcRect b="0" l="0" r="0" t="0"/>
          <a:stretch/>
        </p:blipFill>
        <p:spPr>
          <a:xfrm>
            <a:off x="128725" y="1221275"/>
            <a:ext cx="6268674" cy="2040850"/>
          </a:xfrm>
          <a:prstGeom prst="rect">
            <a:avLst/>
          </a:prstGeom>
          <a:noFill/>
          <a:ln>
            <a:noFill/>
          </a:ln>
        </p:spPr>
      </p:pic>
      <p:sp>
        <p:nvSpPr>
          <p:cNvPr id="129" name="Google Shape;129;p17"/>
          <p:cNvSpPr txBox="1"/>
          <p:nvPr/>
        </p:nvSpPr>
        <p:spPr>
          <a:xfrm>
            <a:off x="7312400" y="1925900"/>
            <a:ext cx="39591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6600"/>
                </a:solidFill>
                <a:latin typeface="Calibri"/>
                <a:ea typeface="Calibri"/>
                <a:cs typeface="Calibri"/>
                <a:sym typeface="Calibri"/>
              </a:rPr>
              <a:t>Hist Plot or Distribution Chart for both Companies 7 Features which are Most Important for Data Analysis.So, we can get stat_info of Both Companies These 3 Features.</a:t>
            </a:r>
            <a:endParaRPr b="0" i="0" sz="1700" u="none" cap="none" strike="noStrike">
              <a:solidFill>
                <a:srgbClr val="FF6600"/>
              </a:solidFill>
              <a:latin typeface="Calibri"/>
              <a:ea typeface="Calibri"/>
              <a:cs typeface="Calibri"/>
              <a:sym typeface="Calibri"/>
            </a:endParaRPr>
          </a:p>
        </p:txBody>
      </p:sp>
      <p:pic>
        <p:nvPicPr>
          <p:cNvPr id="130" name="Google Shape;130;p17"/>
          <p:cNvPicPr preferRelativeResize="0"/>
          <p:nvPr/>
        </p:nvPicPr>
        <p:blipFill rotWithShape="1">
          <a:blip r:embed="rId5">
            <a:alphaModFix/>
          </a:blip>
          <a:srcRect b="0" l="0" r="0" t="0"/>
          <a:stretch/>
        </p:blipFill>
        <p:spPr>
          <a:xfrm>
            <a:off x="297437" y="3914000"/>
            <a:ext cx="4348623" cy="2515226"/>
          </a:xfrm>
          <a:prstGeom prst="rect">
            <a:avLst/>
          </a:prstGeom>
          <a:noFill/>
          <a:ln>
            <a:noFill/>
          </a:ln>
        </p:spPr>
      </p:pic>
      <p:pic>
        <p:nvPicPr>
          <p:cNvPr id="131" name="Google Shape;131;p17"/>
          <p:cNvPicPr preferRelativeResize="0"/>
          <p:nvPr/>
        </p:nvPicPr>
        <p:blipFill rotWithShape="1">
          <a:blip r:embed="rId6">
            <a:alphaModFix/>
          </a:blip>
          <a:srcRect b="0" l="0" r="0" t="0"/>
          <a:stretch/>
        </p:blipFill>
        <p:spPr>
          <a:xfrm>
            <a:off x="5657450" y="5350775"/>
            <a:ext cx="5419298" cy="1359374"/>
          </a:xfrm>
          <a:prstGeom prst="rect">
            <a:avLst/>
          </a:prstGeom>
          <a:noFill/>
          <a:ln>
            <a:noFill/>
          </a:ln>
        </p:spPr>
      </p:pic>
      <p:pic>
        <p:nvPicPr>
          <p:cNvPr id="132" name="Google Shape;132;p17"/>
          <p:cNvPicPr preferRelativeResize="0"/>
          <p:nvPr/>
        </p:nvPicPr>
        <p:blipFill rotWithShape="1">
          <a:blip r:embed="rId7">
            <a:alphaModFix/>
          </a:blip>
          <a:srcRect b="0" l="0" r="0" t="0"/>
          <a:stretch/>
        </p:blipFill>
        <p:spPr>
          <a:xfrm>
            <a:off x="5657450" y="3919650"/>
            <a:ext cx="5614050" cy="1232375"/>
          </a:xfrm>
          <a:prstGeom prst="rect">
            <a:avLst/>
          </a:prstGeom>
          <a:noFill/>
          <a:ln>
            <a:noFill/>
          </a:ln>
        </p:spPr>
      </p:pic>
      <p:sp>
        <p:nvSpPr>
          <p:cNvPr id="133" name="Google Shape;133;p17"/>
          <p:cNvSpPr txBox="1"/>
          <p:nvPr/>
        </p:nvSpPr>
        <p:spPr>
          <a:xfrm>
            <a:off x="432125" y="3262125"/>
            <a:ext cx="1222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6600"/>
                </a:solidFill>
                <a:latin typeface="Calibri"/>
                <a:ea typeface="Calibri"/>
                <a:cs typeface="Calibri"/>
                <a:sym typeface="Calibri"/>
              </a:rPr>
              <a:t>KM_Travelled</a:t>
            </a:r>
            <a:endParaRPr b="0" i="0" sz="1400" u="none" cap="none" strike="noStrike">
              <a:solidFill>
                <a:srgbClr val="FF6600"/>
              </a:solidFill>
              <a:latin typeface="Calibri"/>
              <a:ea typeface="Calibri"/>
              <a:cs typeface="Calibri"/>
              <a:sym typeface="Calibri"/>
            </a:endParaRPr>
          </a:p>
        </p:txBody>
      </p:sp>
      <p:sp>
        <p:nvSpPr>
          <p:cNvPr id="134" name="Google Shape;134;p17"/>
          <p:cNvSpPr txBox="1"/>
          <p:nvPr/>
        </p:nvSpPr>
        <p:spPr>
          <a:xfrm>
            <a:off x="2682463" y="3262125"/>
            <a:ext cx="14766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6600"/>
                </a:solidFill>
                <a:latin typeface="Calibri"/>
                <a:ea typeface="Calibri"/>
                <a:cs typeface="Calibri"/>
                <a:sym typeface="Calibri"/>
              </a:rPr>
              <a:t>Price Charged</a:t>
            </a:r>
            <a:endParaRPr b="0" i="0" sz="1400" u="none" cap="none" strike="noStrike">
              <a:solidFill>
                <a:srgbClr val="FF6600"/>
              </a:solidFill>
              <a:latin typeface="Calibri"/>
              <a:ea typeface="Calibri"/>
              <a:cs typeface="Calibri"/>
              <a:sym typeface="Calibri"/>
            </a:endParaRPr>
          </a:p>
        </p:txBody>
      </p:sp>
      <p:sp>
        <p:nvSpPr>
          <p:cNvPr id="135" name="Google Shape;135;p17"/>
          <p:cNvSpPr txBox="1"/>
          <p:nvPr/>
        </p:nvSpPr>
        <p:spPr>
          <a:xfrm>
            <a:off x="4646050" y="3320700"/>
            <a:ext cx="12954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6600"/>
                </a:solidFill>
                <a:latin typeface="Calibri"/>
                <a:ea typeface="Calibri"/>
                <a:cs typeface="Calibri"/>
                <a:sym typeface="Calibri"/>
              </a:rPr>
              <a:t>Cost of Trip</a:t>
            </a:r>
            <a:endParaRPr b="0" i="0" sz="1400" u="none" cap="none" strike="noStrike">
              <a:solidFill>
                <a:srgbClr val="FF6600"/>
              </a:solidFill>
              <a:latin typeface="Calibri"/>
              <a:ea typeface="Calibri"/>
              <a:cs typeface="Calibri"/>
              <a:sym typeface="Calibri"/>
            </a:endParaRPr>
          </a:p>
        </p:txBody>
      </p:sp>
      <p:sp>
        <p:nvSpPr>
          <p:cNvPr id="136" name="Google Shape;136;p17"/>
          <p:cNvSpPr txBox="1"/>
          <p:nvPr/>
        </p:nvSpPr>
        <p:spPr>
          <a:xfrm>
            <a:off x="1587950" y="4651775"/>
            <a:ext cx="616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6600"/>
                </a:solidFill>
                <a:latin typeface="Calibri"/>
                <a:ea typeface="Calibri"/>
                <a:cs typeface="Calibri"/>
                <a:sym typeface="Calibri"/>
              </a:rPr>
              <a:t>Age</a:t>
            </a:r>
            <a:endParaRPr b="0" i="0" sz="1400" u="none" cap="none" strike="noStrike">
              <a:solidFill>
                <a:srgbClr val="FF6600"/>
              </a:solidFill>
              <a:latin typeface="Calibri"/>
              <a:ea typeface="Calibri"/>
              <a:cs typeface="Calibri"/>
              <a:sym typeface="Calibri"/>
            </a:endParaRPr>
          </a:p>
        </p:txBody>
      </p:sp>
      <p:sp>
        <p:nvSpPr>
          <p:cNvPr id="137" name="Google Shape;137;p17"/>
          <p:cNvSpPr txBox="1"/>
          <p:nvPr/>
        </p:nvSpPr>
        <p:spPr>
          <a:xfrm>
            <a:off x="3156275" y="4251575"/>
            <a:ext cx="12954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6600"/>
                </a:solidFill>
                <a:latin typeface="Calibri"/>
                <a:ea typeface="Calibri"/>
                <a:cs typeface="Calibri"/>
                <a:sym typeface="Calibri"/>
              </a:rPr>
              <a:t>Income</a:t>
            </a:r>
            <a:endParaRPr b="0" i="0" sz="1400" u="none" cap="none" strike="noStrike">
              <a:solidFill>
                <a:srgbClr val="FF6600"/>
              </a:solidFill>
              <a:latin typeface="Calibri"/>
              <a:ea typeface="Calibri"/>
              <a:cs typeface="Calibri"/>
              <a:sym typeface="Calibri"/>
            </a:endParaRPr>
          </a:p>
        </p:txBody>
      </p:sp>
      <p:sp>
        <p:nvSpPr>
          <p:cNvPr id="138" name="Google Shape;138;p17"/>
          <p:cNvSpPr txBox="1"/>
          <p:nvPr/>
        </p:nvSpPr>
        <p:spPr>
          <a:xfrm>
            <a:off x="9551525" y="4251575"/>
            <a:ext cx="7356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6600"/>
                </a:solidFill>
                <a:latin typeface="Calibri"/>
                <a:ea typeface="Calibri"/>
                <a:cs typeface="Calibri"/>
                <a:sym typeface="Calibri"/>
              </a:rPr>
              <a:t>Users</a:t>
            </a:r>
            <a:endParaRPr b="0" i="0" sz="1400" u="none" cap="none" strike="noStrike">
              <a:solidFill>
                <a:srgbClr val="FF6600"/>
              </a:solidFill>
              <a:latin typeface="Calibri"/>
              <a:ea typeface="Calibri"/>
              <a:cs typeface="Calibri"/>
              <a:sym typeface="Calibri"/>
            </a:endParaRPr>
          </a:p>
        </p:txBody>
      </p:sp>
      <p:sp>
        <p:nvSpPr>
          <p:cNvPr id="139" name="Google Shape;139;p17"/>
          <p:cNvSpPr txBox="1"/>
          <p:nvPr/>
        </p:nvSpPr>
        <p:spPr>
          <a:xfrm>
            <a:off x="8653725" y="5592875"/>
            <a:ext cx="11682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6600"/>
                </a:solidFill>
                <a:latin typeface="Calibri"/>
                <a:ea typeface="Calibri"/>
                <a:cs typeface="Calibri"/>
                <a:sym typeface="Calibri"/>
              </a:rPr>
              <a:t>Population</a:t>
            </a:r>
            <a:endParaRPr b="0" i="0" sz="1400" u="none" cap="none" strike="noStrike">
              <a:solidFill>
                <a:srgbClr val="FF66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45" name="Google Shape;145;p18"/>
          <p:cNvSpPr txBox="1"/>
          <p:nvPr>
            <p:ph idx="4294967295" type="subTitle"/>
          </p:nvPr>
        </p:nvSpPr>
        <p:spPr>
          <a:xfrm>
            <a:off x="8070900" y="1682663"/>
            <a:ext cx="4121100" cy="6987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Clr>
                <a:srgbClr val="FF6600"/>
              </a:buClr>
              <a:buSzPts val="6600"/>
              <a:buFont typeface="Arial"/>
              <a:buNone/>
            </a:pPr>
            <a:r>
              <a:rPr b="0" i="0" lang="en-US" sz="3300" u="none" cap="none" strike="noStrike">
                <a:solidFill>
                  <a:srgbClr val="FF6600"/>
                </a:solidFill>
                <a:latin typeface="Calibri"/>
                <a:ea typeface="Calibri"/>
                <a:cs typeface="Calibri"/>
                <a:sym typeface="Calibri"/>
              </a:rPr>
              <a:t>Stat_info of Pink Cab</a:t>
            </a:r>
            <a:endParaRPr b="0" i="0" sz="3300" u="none" cap="none" strike="noStrike">
              <a:solidFill>
                <a:srgbClr val="FF6600"/>
              </a:solidFill>
              <a:latin typeface="Calibri"/>
              <a:ea typeface="Calibri"/>
              <a:cs typeface="Calibri"/>
              <a:sym typeface="Calibri"/>
            </a:endParaRPr>
          </a:p>
        </p:txBody>
      </p:sp>
      <p:pic>
        <p:nvPicPr>
          <p:cNvPr id="146" name="Google Shape;146;p18"/>
          <p:cNvPicPr preferRelativeResize="0"/>
          <p:nvPr/>
        </p:nvPicPr>
        <p:blipFill rotWithShape="1">
          <a:blip r:embed="rId4">
            <a:alphaModFix/>
          </a:blip>
          <a:srcRect b="0" l="0" r="0" t="0"/>
          <a:stretch/>
        </p:blipFill>
        <p:spPr>
          <a:xfrm>
            <a:off x="4191000" y="3454725"/>
            <a:ext cx="7924273" cy="3243200"/>
          </a:xfrm>
          <a:prstGeom prst="rect">
            <a:avLst/>
          </a:prstGeom>
          <a:noFill/>
          <a:ln cap="flat" cmpd="sng" w="9525">
            <a:solidFill>
              <a:schemeClr val="dk1"/>
            </a:solidFill>
            <a:prstDash val="solid"/>
            <a:round/>
            <a:headEnd len="sm" w="sm" type="none"/>
            <a:tailEnd len="sm" w="sm" type="none"/>
          </a:ln>
        </p:spPr>
      </p:pic>
      <p:pic>
        <p:nvPicPr>
          <p:cNvPr id="147" name="Google Shape;147;p18"/>
          <p:cNvPicPr preferRelativeResize="0"/>
          <p:nvPr/>
        </p:nvPicPr>
        <p:blipFill rotWithShape="1">
          <a:blip r:embed="rId5">
            <a:alphaModFix/>
          </a:blip>
          <a:srcRect b="0" l="0" r="0" t="0"/>
          <a:stretch/>
        </p:blipFill>
        <p:spPr>
          <a:xfrm>
            <a:off x="0" y="250175"/>
            <a:ext cx="7924276" cy="2969174"/>
          </a:xfrm>
          <a:prstGeom prst="rect">
            <a:avLst/>
          </a:prstGeom>
          <a:noFill/>
          <a:ln>
            <a:noFill/>
          </a:ln>
        </p:spPr>
      </p:pic>
      <p:sp>
        <p:nvSpPr>
          <p:cNvPr id="148" name="Google Shape;148;p18"/>
          <p:cNvSpPr txBox="1"/>
          <p:nvPr>
            <p:ph idx="4294967295" type="subTitle"/>
          </p:nvPr>
        </p:nvSpPr>
        <p:spPr>
          <a:xfrm>
            <a:off x="0" y="4580888"/>
            <a:ext cx="4121100" cy="6987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Clr>
                <a:srgbClr val="FF6600"/>
              </a:buClr>
              <a:buSzPts val="6600"/>
              <a:buFont typeface="Arial"/>
              <a:buNone/>
            </a:pPr>
            <a:r>
              <a:rPr b="0" i="0" lang="en-US" sz="3300" u="none" cap="none" strike="noStrike">
                <a:solidFill>
                  <a:srgbClr val="FF6600"/>
                </a:solidFill>
                <a:latin typeface="Calibri"/>
                <a:ea typeface="Calibri"/>
                <a:cs typeface="Calibri"/>
                <a:sym typeface="Calibri"/>
              </a:rPr>
              <a:t>Stat_info of Yellow Cab</a:t>
            </a:r>
            <a:endParaRPr b="0" i="0" sz="3300" u="none" cap="none" strike="noStrike">
              <a:solidFill>
                <a:srgbClr val="FF66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154" name="Google Shape;154;p19"/>
          <p:cNvPicPr preferRelativeResize="0"/>
          <p:nvPr/>
        </p:nvPicPr>
        <p:blipFill rotWithShape="1">
          <a:blip r:embed="rId4">
            <a:alphaModFix/>
          </a:blip>
          <a:srcRect b="0" l="0" r="0" t="0"/>
          <a:stretch/>
        </p:blipFill>
        <p:spPr>
          <a:xfrm>
            <a:off x="289150" y="769100"/>
            <a:ext cx="5202627" cy="2415550"/>
          </a:xfrm>
          <a:prstGeom prst="rect">
            <a:avLst/>
          </a:prstGeom>
          <a:noFill/>
          <a:ln>
            <a:noFill/>
          </a:ln>
        </p:spPr>
      </p:pic>
      <p:pic>
        <p:nvPicPr>
          <p:cNvPr id="155" name="Google Shape;155;p19"/>
          <p:cNvPicPr preferRelativeResize="0"/>
          <p:nvPr/>
        </p:nvPicPr>
        <p:blipFill rotWithShape="1">
          <a:blip r:embed="rId5">
            <a:alphaModFix/>
          </a:blip>
          <a:srcRect b="0" l="0" r="0" t="0"/>
          <a:stretch/>
        </p:blipFill>
        <p:spPr>
          <a:xfrm>
            <a:off x="289150" y="3372175"/>
            <a:ext cx="7047101" cy="2763225"/>
          </a:xfrm>
          <a:prstGeom prst="rect">
            <a:avLst/>
          </a:prstGeom>
          <a:noFill/>
          <a:ln>
            <a:noFill/>
          </a:ln>
        </p:spPr>
      </p:pic>
      <p:pic>
        <p:nvPicPr>
          <p:cNvPr id="156" name="Google Shape;156;p19"/>
          <p:cNvPicPr preferRelativeResize="0"/>
          <p:nvPr/>
        </p:nvPicPr>
        <p:blipFill rotWithShape="1">
          <a:blip r:embed="rId6">
            <a:alphaModFix/>
          </a:blip>
          <a:srcRect b="0" l="0" r="0" t="0"/>
          <a:stretch/>
        </p:blipFill>
        <p:spPr>
          <a:xfrm>
            <a:off x="5754525" y="769100"/>
            <a:ext cx="6030198" cy="2415550"/>
          </a:xfrm>
          <a:prstGeom prst="rect">
            <a:avLst/>
          </a:prstGeom>
          <a:noFill/>
          <a:ln>
            <a:noFill/>
          </a:ln>
        </p:spPr>
      </p:pic>
      <p:sp>
        <p:nvSpPr>
          <p:cNvPr id="157" name="Google Shape;157;p19"/>
          <p:cNvSpPr txBox="1"/>
          <p:nvPr/>
        </p:nvSpPr>
        <p:spPr>
          <a:xfrm>
            <a:off x="7554425" y="3679200"/>
            <a:ext cx="4098900" cy="161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FF6600"/>
                </a:solidFill>
                <a:latin typeface="Calibri"/>
                <a:ea typeface="Calibri"/>
                <a:cs typeface="Calibri"/>
                <a:sym typeface="Calibri"/>
              </a:rPr>
              <a:t>From Box Plot we can find relationship Between Features</a:t>
            </a:r>
            <a:endParaRPr b="0" i="0" sz="3100" u="none" cap="none" strike="noStrike">
              <a:solidFill>
                <a:srgbClr val="FF66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ctrTitle"/>
          </p:nvPr>
        </p:nvSpPr>
        <p:spPr>
          <a:xfrm>
            <a:off x="-1" y="0"/>
            <a:ext cx="5733000" cy="68580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l">
              <a:lnSpc>
                <a:spcPct val="90000"/>
              </a:lnSpc>
              <a:spcBef>
                <a:spcPts val="0"/>
              </a:spcBef>
              <a:spcAft>
                <a:spcPts val="0"/>
              </a:spcAft>
              <a:buClr>
                <a:schemeClr val="dk1"/>
              </a:buClr>
              <a:buSzPts val="6000"/>
              <a:buFont typeface="Calibri"/>
              <a:buNone/>
            </a:pPr>
            <a:r>
              <a:rPr b="1" lang="en-US">
                <a:solidFill>
                  <a:srgbClr val="FF6600"/>
                </a:solidFill>
              </a:rPr>
              <a:t>       BOX PLOT</a:t>
            </a:r>
            <a:endParaRPr b="1">
              <a:solidFill>
                <a:srgbClr val="FF6600"/>
              </a:solidFill>
            </a:endParaRPr>
          </a:p>
        </p:txBody>
      </p:sp>
      <p:pic>
        <p:nvPicPr>
          <p:cNvPr id="163" name="Google Shape;163;p20"/>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64" name="Google Shape;164;p20"/>
          <p:cNvSpPr txBox="1"/>
          <p:nvPr/>
        </p:nvSpPr>
        <p:spPr>
          <a:xfrm>
            <a:off x="5733000" y="1642800"/>
            <a:ext cx="6437400" cy="34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Box Plots are used to show Distributions of Numeric data values,especially when you want to compare them between groups……</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So From, Box Plots we derived that:</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There is Positive Relations between </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Km Travelled and Price Charged</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Price Charged and Cost of Trip</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Cost of Trip and Km Travelled</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Population and Users</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ctrTitle"/>
          </p:nvPr>
        </p:nvSpPr>
        <p:spPr>
          <a:xfrm>
            <a:off x="-1" y="0"/>
            <a:ext cx="5733000" cy="68580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a:t>
            </a:r>
            <a:endParaRPr b="1">
              <a:solidFill>
                <a:srgbClr val="FF6600"/>
              </a:solidFill>
            </a:endParaRPr>
          </a:p>
        </p:txBody>
      </p:sp>
      <p:pic>
        <p:nvPicPr>
          <p:cNvPr id="170" name="Google Shape;170;p21"/>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71" name="Google Shape;171;p21"/>
          <p:cNvSpPr txBox="1"/>
          <p:nvPr/>
        </p:nvSpPr>
        <p:spPr>
          <a:xfrm>
            <a:off x="5733000" y="1839875"/>
            <a:ext cx="6437400" cy="266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Calibri"/>
                <a:ea typeface="Calibri"/>
                <a:cs typeface="Calibri"/>
                <a:sym typeface="Calibri"/>
              </a:rPr>
              <a:t>Now, It’s time for Profit Analysis of Both Companies with different Features.</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0" i="0" lang="en-US" sz="2300" u="none" cap="none" strike="noStrike">
                <a:solidFill>
                  <a:srgbClr val="000000"/>
                </a:solidFill>
                <a:latin typeface="Calibri"/>
                <a:ea typeface="Calibri"/>
                <a:cs typeface="Calibri"/>
                <a:sym typeface="Calibri"/>
              </a:rPr>
              <a:t>Statinfo of Profit in Both cab companies</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0" i="0" lang="en-US" sz="2300" u="none" cap="none" strike="noStrike">
                <a:solidFill>
                  <a:srgbClr val="000000"/>
                </a:solidFill>
                <a:latin typeface="Calibri"/>
                <a:ea typeface="Calibri"/>
                <a:cs typeface="Calibri"/>
                <a:sym typeface="Calibri"/>
              </a:rPr>
              <a:t>Profit Analysis per ride</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0" i="0" lang="en-US" sz="2300" u="none" cap="none" strike="noStrike">
                <a:solidFill>
                  <a:srgbClr val="000000"/>
                </a:solidFill>
                <a:latin typeface="Calibri"/>
                <a:ea typeface="Calibri"/>
                <a:cs typeface="Calibri"/>
                <a:sym typeface="Calibri"/>
              </a:rPr>
              <a:t>year wise Profit Analysis</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0" i="0" lang="en-US" sz="2300" u="none" cap="none" strike="noStrike">
                <a:solidFill>
                  <a:srgbClr val="000000"/>
                </a:solidFill>
                <a:latin typeface="Calibri"/>
                <a:ea typeface="Calibri"/>
                <a:cs typeface="Calibri"/>
                <a:sym typeface="Calibri"/>
              </a:rPr>
              <a:t>Gender wise Profit Analysis</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0" i="0" lang="en-US" sz="2300" u="none" cap="none" strike="noStrike">
                <a:solidFill>
                  <a:srgbClr val="000000"/>
                </a:solidFill>
                <a:latin typeface="Calibri"/>
                <a:ea typeface="Calibri"/>
                <a:cs typeface="Calibri"/>
                <a:sym typeface="Calibri"/>
              </a:rPr>
              <a:t>Profit Analysis Age wise and Incomewise</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